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75" r:id="rId3"/>
    <p:sldId id="274" r:id="rId4"/>
    <p:sldId id="292" r:id="rId5"/>
    <p:sldId id="293" r:id="rId6"/>
    <p:sldId id="294" r:id="rId7"/>
    <p:sldId id="295" r:id="rId8"/>
    <p:sldId id="299" r:id="rId9"/>
    <p:sldId id="298" r:id="rId10"/>
    <p:sldId id="300" r:id="rId11"/>
    <p:sldId id="276" r:id="rId12"/>
    <p:sldId id="277" r:id="rId13"/>
    <p:sldId id="278" r:id="rId14"/>
    <p:sldId id="281" r:id="rId15"/>
    <p:sldId id="301" r:id="rId16"/>
    <p:sldId id="288" r:id="rId17"/>
    <p:sldId id="283" r:id="rId18"/>
    <p:sldId id="284" r:id="rId19"/>
    <p:sldId id="289" r:id="rId20"/>
    <p:sldId id="290" r:id="rId21"/>
    <p:sldId id="291" r:id="rId22"/>
    <p:sldId id="279" r:id="rId23"/>
    <p:sldId id="285" r:id="rId24"/>
    <p:sldId id="303" r:id="rId25"/>
    <p:sldId id="286" r:id="rId26"/>
    <p:sldId id="287" r:id="rId27"/>
    <p:sldId id="304" r:id="rId28"/>
    <p:sldId id="305" r:id="rId29"/>
    <p:sldId id="306" r:id="rId30"/>
    <p:sldId id="30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78E6AE-892F-4628-B833-71F4ECA6FC0A}" type="datetimeFigureOut">
              <a:rPr lang="en-US" smtClean="0"/>
              <a:t>7/11/2024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AF1DF-265B-414A-B137-3D84574729DB}" type="slidenum">
              <a:rPr lang="en-US" smtClean="0"/>
              <a:t>‹#›</a:t>
            </a:fld>
            <a:endParaRPr lang="en-US"/>
          </a:p>
        </p:txBody>
      </p:sp>
    </p:spTree>
    <p:extLst>
      <p:ext uri="{BB962C8B-B14F-4D97-AF65-F5344CB8AC3E}">
        <p14:creationId xmlns:p14="http://schemas.microsoft.com/office/powerpoint/2010/main" val="4095396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0AF1DF-265B-414A-B137-3D84574729DB}" type="slidenum">
              <a:rPr lang="en-US" smtClean="0"/>
              <a:t>5</a:t>
            </a:fld>
            <a:endParaRPr lang="en-US"/>
          </a:p>
        </p:txBody>
      </p:sp>
    </p:spTree>
    <p:extLst>
      <p:ext uri="{BB962C8B-B14F-4D97-AF65-F5344CB8AC3E}">
        <p14:creationId xmlns:p14="http://schemas.microsoft.com/office/powerpoint/2010/main" val="87201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0515E-E2B3-42A5-8297-8E654BA5A3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CEA45-E5A7-4D72-9C36-D1482D3817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7B587-AB10-4C45-87A6-3D83AF83D1C1}"/>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5" name="Footer Placeholder 4">
            <a:extLst>
              <a:ext uri="{FF2B5EF4-FFF2-40B4-BE49-F238E27FC236}">
                <a16:creationId xmlns:a16="http://schemas.microsoft.com/office/drawing/2014/main" id="{C35B2159-4F96-468C-9DF2-C8CA48CC8C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98BE4C-971B-4A83-A917-9CBD289B6D4E}"/>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3602998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E3EB0-8B8D-412B-8D70-CCA621DDED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F459A5-84CC-4BF9-8327-2EED3793E31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BA53A4-2C4C-4D32-949F-91B74B8743E5}"/>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5" name="Footer Placeholder 4">
            <a:extLst>
              <a:ext uri="{FF2B5EF4-FFF2-40B4-BE49-F238E27FC236}">
                <a16:creationId xmlns:a16="http://schemas.microsoft.com/office/drawing/2014/main" id="{D84171F4-2361-4B1A-AF1C-20EE7E09C5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E94AEC-D4B7-4A85-8BF3-699427BBA385}"/>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1503414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A940C9-7B73-43D3-8055-35E6C7D2DB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A78F2E-D05A-4D7B-9182-59274425B1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2D5C40-C53D-4679-9C23-62318B04E9B7}"/>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5" name="Footer Placeholder 4">
            <a:extLst>
              <a:ext uri="{FF2B5EF4-FFF2-40B4-BE49-F238E27FC236}">
                <a16:creationId xmlns:a16="http://schemas.microsoft.com/office/drawing/2014/main" id="{1F9B421F-3E0A-4B51-86E1-03F919FEA5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A5899-F1C8-4E61-8B31-21668AED2C8D}"/>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1132149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7110C-D4DA-4D96-B18A-271DF6CD84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F9A3A4-584D-4820-AC8C-8E80B16D34B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D2132-4B82-4FF2-8796-9B89F771BC95}"/>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5" name="Footer Placeholder 4">
            <a:extLst>
              <a:ext uri="{FF2B5EF4-FFF2-40B4-BE49-F238E27FC236}">
                <a16:creationId xmlns:a16="http://schemas.microsoft.com/office/drawing/2014/main" id="{96D23C51-A978-4BAB-BA03-9C4CA4D1B2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46F44B-3374-4B84-A46D-A3B65849C5E7}"/>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217293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4C58D-9C55-49D1-8647-0FB3FB5199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C3090B-81D8-46CD-B888-0A46ADF46B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8D959CD-4FC4-4705-A794-A24E4652140E}"/>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5" name="Footer Placeholder 4">
            <a:extLst>
              <a:ext uri="{FF2B5EF4-FFF2-40B4-BE49-F238E27FC236}">
                <a16:creationId xmlns:a16="http://schemas.microsoft.com/office/drawing/2014/main" id="{5163EE20-FB83-480D-A28A-A235FBDC7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10FF57-C198-420A-8CA7-81BB23AE3948}"/>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84907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89C54-72E5-4CA2-A16F-1457160AC7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ACB190-F47E-4479-889F-466D891662D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43B041-067D-43BC-B881-2081BBE4F04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F3D708-E5EF-4220-A1F0-06B45DC03C21}"/>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6" name="Footer Placeholder 5">
            <a:extLst>
              <a:ext uri="{FF2B5EF4-FFF2-40B4-BE49-F238E27FC236}">
                <a16:creationId xmlns:a16="http://schemas.microsoft.com/office/drawing/2014/main" id="{43A16AAF-D36F-4AD5-BAC9-B0B5AF3FDB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A11721-8359-4B0C-91E1-17D9CD24614C}"/>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3456756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74B8B-3064-45DE-B5AD-3DA781D5B5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E076E4-F8AF-42C3-924A-E05D4487A9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EADC3CC-BF53-4BBF-B5D3-AE332BEDAE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E5E0B6-062B-4C04-88CE-BAB70D7037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FFB7E29-5C7D-4D39-ABA6-2E137C81117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22F32D-1489-4118-B7EC-81C01C20C1B0}"/>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8" name="Footer Placeholder 7">
            <a:extLst>
              <a:ext uri="{FF2B5EF4-FFF2-40B4-BE49-F238E27FC236}">
                <a16:creationId xmlns:a16="http://schemas.microsoft.com/office/drawing/2014/main" id="{970DF91C-685A-4772-BE87-5FEA8D2C67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397940-0839-462D-9A9D-28DAAF69AC02}"/>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2361131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13B3C-5CEE-4875-AD16-97F1D14496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DDFE55-5EA7-426F-A3B8-F43CEA71A6EC}"/>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4" name="Footer Placeholder 3">
            <a:extLst>
              <a:ext uri="{FF2B5EF4-FFF2-40B4-BE49-F238E27FC236}">
                <a16:creationId xmlns:a16="http://schemas.microsoft.com/office/drawing/2014/main" id="{FD4D759B-52A9-417B-83F0-D0C467C84C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E8794F-55E6-4063-8D61-E98C9652C6E1}"/>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400914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06494A-8AEA-49F4-9857-DC0C2BCC3FBE}"/>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3" name="Footer Placeholder 2">
            <a:extLst>
              <a:ext uri="{FF2B5EF4-FFF2-40B4-BE49-F238E27FC236}">
                <a16:creationId xmlns:a16="http://schemas.microsoft.com/office/drawing/2014/main" id="{701E139D-3231-4AAF-B197-1F9037C3FB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D069C5-3249-428F-BA43-15A72F2A80C9}"/>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23643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386E0-D2FD-4D1C-B1CD-62D7EC4EAE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27F8D4-5AF4-454E-A8A4-686BB4B648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87A4E1-BA12-4FC3-9CC0-0024F04EB3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552593-4077-4068-860C-2605598681EE}"/>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6" name="Footer Placeholder 5">
            <a:extLst>
              <a:ext uri="{FF2B5EF4-FFF2-40B4-BE49-F238E27FC236}">
                <a16:creationId xmlns:a16="http://schemas.microsoft.com/office/drawing/2014/main" id="{E48B59D8-030F-4CC8-A544-1D3B850EDD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01DB10-54AC-41F5-944F-2428A4AD625A}"/>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199533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CA8E-5561-4AE3-BCE5-8CD7CB2CF1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0C4E94-786A-4EE5-B160-C299469234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18B654-A941-4D6C-A68C-19B0F03DA3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036BD65-33C9-4AA6-BCE0-584CB0A5EEDC}"/>
              </a:ext>
            </a:extLst>
          </p:cNvPr>
          <p:cNvSpPr>
            <a:spLocks noGrp="1"/>
          </p:cNvSpPr>
          <p:nvPr>
            <p:ph type="dt" sz="half" idx="10"/>
          </p:nvPr>
        </p:nvSpPr>
        <p:spPr/>
        <p:txBody>
          <a:bodyPr/>
          <a:lstStyle/>
          <a:p>
            <a:fld id="{6625853D-76CB-4AAA-B6EA-5649E97C23CD}" type="datetimeFigureOut">
              <a:rPr lang="en-US" smtClean="0"/>
              <a:t>7/11/2024</a:t>
            </a:fld>
            <a:endParaRPr lang="en-US"/>
          </a:p>
        </p:txBody>
      </p:sp>
      <p:sp>
        <p:nvSpPr>
          <p:cNvPr id="6" name="Footer Placeholder 5">
            <a:extLst>
              <a:ext uri="{FF2B5EF4-FFF2-40B4-BE49-F238E27FC236}">
                <a16:creationId xmlns:a16="http://schemas.microsoft.com/office/drawing/2014/main" id="{F7D66934-7922-48E7-81F9-4605FE4F82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70A2BF-B7C4-4957-B5F8-C5518DBADC67}"/>
              </a:ext>
            </a:extLst>
          </p:cNvPr>
          <p:cNvSpPr>
            <a:spLocks noGrp="1"/>
          </p:cNvSpPr>
          <p:nvPr>
            <p:ph type="sldNum" sz="quarter" idx="12"/>
          </p:nvPr>
        </p:nvSpPr>
        <p:spPr/>
        <p:txBody>
          <a:bodyPr/>
          <a:lstStyle/>
          <a:p>
            <a:fld id="{2BF39664-56E6-403C-8FCF-DB4C76113DF4}" type="slidenum">
              <a:rPr lang="en-US" smtClean="0"/>
              <a:t>‹#›</a:t>
            </a:fld>
            <a:endParaRPr lang="en-US"/>
          </a:p>
        </p:txBody>
      </p:sp>
    </p:spTree>
    <p:extLst>
      <p:ext uri="{BB962C8B-B14F-4D97-AF65-F5344CB8AC3E}">
        <p14:creationId xmlns:p14="http://schemas.microsoft.com/office/powerpoint/2010/main" val="604458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3C3D6-87DB-43EE-A465-E379078AB0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DF7082-9632-40E9-B127-3C528348EF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51C832-5706-44C1-9381-7B25793035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5853D-76CB-4AAA-B6EA-5649E97C23CD}" type="datetimeFigureOut">
              <a:rPr lang="en-US" smtClean="0"/>
              <a:t>7/11/2024</a:t>
            </a:fld>
            <a:endParaRPr lang="en-US"/>
          </a:p>
        </p:txBody>
      </p:sp>
      <p:sp>
        <p:nvSpPr>
          <p:cNvPr id="5" name="Footer Placeholder 4">
            <a:extLst>
              <a:ext uri="{FF2B5EF4-FFF2-40B4-BE49-F238E27FC236}">
                <a16:creationId xmlns:a16="http://schemas.microsoft.com/office/drawing/2014/main" id="{BAB4FCEB-B240-4827-AA10-D46EAADA75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4DE450D-E49E-4A80-A266-61C8947F1F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39664-56E6-403C-8FCF-DB4C76113DF4}" type="slidenum">
              <a:rPr lang="en-US" smtClean="0"/>
              <a:t>‹#›</a:t>
            </a:fld>
            <a:endParaRPr lang="en-US"/>
          </a:p>
        </p:txBody>
      </p:sp>
    </p:spTree>
    <p:extLst>
      <p:ext uri="{BB962C8B-B14F-4D97-AF65-F5344CB8AC3E}">
        <p14:creationId xmlns:p14="http://schemas.microsoft.com/office/powerpoint/2010/main" val="2370562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F2F25-C255-4956-80A4-3DF24F791EC7}"/>
              </a:ext>
            </a:extLst>
          </p:cNvPr>
          <p:cNvSpPr>
            <a:spLocks noGrp="1"/>
          </p:cNvSpPr>
          <p:nvPr>
            <p:ph type="ctrTitle"/>
          </p:nvPr>
        </p:nvSpPr>
        <p:spPr>
          <a:xfrm>
            <a:off x="1524000" y="2325521"/>
            <a:ext cx="9144000" cy="2387600"/>
          </a:xfrm>
          <a:effectLst>
            <a:outerShdw blurRad="50800" dist="38100" dir="13500000" algn="br" rotWithShape="0">
              <a:prstClr val="black">
                <a:alpha val="40000"/>
              </a:prstClr>
            </a:outerShdw>
          </a:effectLst>
        </p:spPr>
        <p:txBody>
          <a:bodyPr>
            <a:normAutofit fontScale="90000"/>
          </a:bodyPr>
          <a:lstStyle/>
          <a:p>
            <a:r>
              <a:rPr lang="ka-GE" b="1" dirty="0">
                <a:solidFill>
                  <a:schemeClr val="accent2">
                    <a:lumMod val="75000"/>
                  </a:schemeClr>
                </a:solidFill>
              </a:rPr>
              <a:t>წინადადებები</a:t>
            </a:r>
            <a:r>
              <a:rPr lang="en-US" b="1" dirty="0">
                <a:solidFill>
                  <a:schemeClr val="accent2">
                    <a:lumMod val="75000"/>
                  </a:schemeClr>
                </a:solidFill>
              </a:rPr>
              <a:t/>
            </a:r>
            <a:br>
              <a:rPr lang="en-US" b="1" dirty="0">
                <a:solidFill>
                  <a:schemeClr val="accent2">
                    <a:lumMod val="75000"/>
                  </a:schemeClr>
                </a:solidFill>
              </a:rPr>
            </a:br>
            <a:r>
              <a:rPr lang="en-US" b="1" dirty="0">
                <a:solidFill>
                  <a:schemeClr val="accent2">
                    <a:lumMod val="75000"/>
                  </a:schemeClr>
                </a:solidFill>
              </a:rPr>
              <a:t/>
            </a:r>
            <a:br>
              <a:rPr lang="en-US" b="1" dirty="0">
                <a:solidFill>
                  <a:schemeClr val="accent2">
                    <a:lumMod val="75000"/>
                  </a:schemeClr>
                </a:solidFill>
              </a:rPr>
            </a:br>
            <a:r>
              <a:rPr lang="ka-GE" b="1" dirty="0">
                <a:solidFill>
                  <a:schemeClr val="accent2">
                    <a:lumMod val="75000"/>
                  </a:schemeClr>
                </a:solidFill>
              </a:rPr>
              <a:t> აგებულების მიხედვით</a:t>
            </a:r>
            <a:endParaRPr lang="en-US" b="1" dirty="0">
              <a:solidFill>
                <a:schemeClr val="accent2">
                  <a:lumMod val="75000"/>
                </a:schemeClr>
              </a:solidFill>
            </a:endParaRPr>
          </a:p>
        </p:txBody>
      </p:sp>
      <p:sp>
        <p:nvSpPr>
          <p:cNvPr id="3" name="TextBox 2"/>
          <p:cNvSpPr txBox="1"/>
          <p:nvPr/>
        </p:nvSpPr>
        <p:spPr>
          <a:xfrm>
            <a:off x="4500979" y="5628443"/>
            <a:ext cx="3021981" cy="369332"/>
          </a:xfrm>
          <a:prstGeom prst="rect">
            <a:avLst/>
          </a:prstGeom>
          <a:noFill/>
        </p:spPr>
        <p:txBody>
          <a:bodyPr wrap="none" rtlCol="0">
            <a:spAutoFit/>
          </a:bodyPr>
          <a:lstStyle/>
          <a:p>
            <a:r>
              <a:rPr lang="ka-GE" dirty="0" smtClean="0"/>
              <a:t>მოამზადა მაია ინასარიძემ </a:t>
            </a:r>
            <a:endParaRPr lang="en-US" dirty="0"/>
          </a:p>
        </p:txBody>
      </p:sp>
    </p:spTree>
    <p:extLst>
      <p:ext uri="{BB962C8B-B14F-4D97-AF65-F5344CB8AC3E}">
        <p14:creationId xmlns:p14="http://schemas.microsoft.com/office/powerpoint/2010/main" val="2237892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6D67-227F-45DE-836A-02A1EE897BE9}"/>
              </a:ext>
            </a:extLst>
          </p:cNvPr>
          <p:cNvSpPr>
            <a:spLocks noGrp="1"/>
          </p:cNvSpPr>
          <p:nvPr>
            <p:ph type="title"/>
          </p:nvPr>
        </p:nvSpPr>
        <p:spPr>
          <a:xfrm>
            <a:off x="555533" y="1802220"/>
            <a:ext cx="10495844" cy="3518253"/>
          </a:xfrm>
        </p:spPr>
        <p:txBody>
          <a:bodyPr>
            <a:normAutofit/>
          </a:bodyPr>
          <a:lstStyle/>
          <a:p>
            <a:r>
              <a:rPr lang="ka-GE" b="1" dirty="0">
                <a:solidFill>
                  <a:schemeClr val="accent2">
                    <a:lumMod val="75000"/>
                  </a:schemeClr>
                </a:solidFill>
              </a:rPr>
              <a:t>დაიმახსოვრეთ!</a:t>
            </a:r>
            <a:r>
              <a:rPr lang="ka-GE" dirty="0"/>
              <a:t/>
            </a:r>
            <a:br>
              <a:rPr lang="ka-GE" dirty="0"/>
            </a:br>
            <a:r>
              <a:rPr lang="ka-GE" dirty="0"/>
              <a:t/>
            </a:r>
            <a:br>
              <a:rPr lang="ka-GE" dirty="0"/>
            </a:br>
            <a:r>
              <a:rPr lang="ka-GE" b="0" i="0" dirty="0">
                <a:solidFill>
                  <a:srgbClr val="000000"/>
                </a:solidFill>
                <a:effectLst/>
                <a:latin typeface="Sylfaen" panose="010A0502050306030303" pitchFamily="18" charset="0"/>
              </a:rPr>
              <a:t>მარტივ წინადადებაში, როგორი ვრცელიც არ უნდა იყოს ის, მძიმე არ იწერება. </a:t>
            </a:r>
            <a:endParaRPr lang="en-US" dirty="0">
              <a:latin typeface="Sylfaen" panose="010A0502050306030303" pitchFamily="18" charset="0"/>
            </a:endParaRPr>
          </a:p>
        </p:txBody>
      </p:sp>
    </p:spTree>
    <p:extLst>
      <p:ext uri="{BB962C8B-B14F-4D97-AF65-F5344CB8AC3E}">
        <p14:creationId xmlns:p14="http://schemas.microsoft.com/office/powerpoint/2010/main" val="3507557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F1D45-5EAB-42DD-AB3B-8ACB6A83FADB}"/>
              </a:ext>
            </a:extLst>
          </p:cNvPr>
          <p:cNvSpPr>
            <a:spLocks noGrp="1"/>
          </p:cNvSpPr>
          <p:nvPr>
            <p:ph type="title"/>
          </p:nvPr>
        </p:nvSpPr>
        <p:spPr>
          <a:xfrm>
            <a:off x="465221" y="365125"/>
            <a:ext cx="10515600" cy="950491"/>
          </a:xfrm>
        </p:spPr>
        <p:txBody>
          <a:bodyPr>
            <a:normAutofit fontScale="90000"/>
          </a:bodyPr>
          <a:lstStyle/>
          <a:p>
            <a:pPr algn="ctr"/>
            <a:r>
              <a:rPr lang="ka-GE" b="1" dirty="0"/>
              <a:t/>
            </a:r>
            <a:br>
              <a:rPr lang="ka-GE" b="1" dirty="0"/>
            </a:br>
            <a:r>
              <a:rPr lang="ka-GE" sz="4900" b="1" dirty="0">
                <a:solidFill>
                  <a:schemeClr val="accent2">
                    <a:lumMod val="75000"/>
                  </a:schemeClr>
                </a:solidFill>
              </a:rPr>
              <a:t>შერწყმული წინადადება</a:t>
            </a:r>
            <a:r>
              <a:rPr lang="en-US" dirty="0"/>
              <a:t/>
            </a:r>
            <a:br>
              <a:rPr lang="en-US" dirty="0"/>
            </a:br>
            <a:endParaRPr lang="en-US" dirty="0"/>
          </a:p>
        </p:txBody>
      </p:sp>
      <p:sp>
        <p:nvSpPr>
          <p:cNvPr id="3" name="Content Placeholder 2">
            <a:extLst>
              <a:ext uri="{FF2B5EF4-FFF2-40B4-BE49-F238E27FC236}">
                <a16:creationId xmlns:a16="http://schemas.microsoft.com/office/drawing/2014/main" id="{68522488-D840-4C22-A2EB-0E04E9416A27}"/>
              </a:ext>
            </a:extLst>
          </p:cNvPr>
          <p:cNvSpPr>
            <a:spLocks noGrp="1"/>
          </p:cNvSpPr>
          <p:nvPr>
            <p:ph idx="1"/>
          </p:nvPr>
        </p:nvSpPr>
        <p:spPr>
          <a:xfrm>
            <a:off x="344906" y="1519171"/>
            <a:ext cx="10515600" cy="4525445"/>
          </a:xfrm>
        </p:spPr>
        <p:txBody>
          <a:bodyPr/>
          <a:lstStyle/>
          <a:p>
            <a:pPr marL="0" indent="0" algn="ctr">
              <a:buNone/>
            </a:pPr>
            <a:r>
              <a:rPr lang="ka-GE" sz="3600" b="1" dirty="0"/>
              <a:t>შერწყმულია</a:t>
            </a:r>
            <a:r>
              <a:rPr lang="ka-GE" sz="3600" dirty="0"/>
              <a:t> ისეთი წინადადება, რომელშიც </a:t>
            </a:r>
            <a:r>
              <a:rPr lang="ka-GE" sz="3600" b="1" dirty="0">
                <a:solidFill>
                  <a:schemeClr val="accent2">
                    <a:lumMod val="75000"/>
                  </a:schemeClr>
                </a:solidFill>
              </a:rPr>
              <a:t>რამდენიმე ერთგვარი წევრი </a:t>
            </a:r>
          </a:p>
          <a:p>
            <a:pPr marL="0" indent="0" algn="ctr">
              <a:buNone/>
            </a:pPr>
            <a:r>
              <a:rPr lang="ka-GE" sz="3600" dirty="0"/>
              <a:t>მოიპოვება. </a:t>
            </a:r>
          </a:p>
          <a:p>
            <a:pPr marL="0" indent="0" algn="ctr">
              <a:buNone/>
            </a:pPr>
            <a:r>
              <a:rPr lang="ka-GE" sz="3600" b="1" dirty="0">
                <a:solidFill>
                  <a:schemeClr val="accent2">
                    <a:lumMod val="75000"/>
                  </a:schemeClr>
                </a:solidFill>
              </a:rPr>
              <a:t>ერთგვარია წევრები</a:t>
            </a:r>
            <a:r>
              <a:rPr lang="ka-GE" sz="3600" dirty="0">
                <a:solidFill>
                  <a:schemeClr val="accent2">
                    <a:lumMod val="75000"/>
                  </a:schemeClr>
                </a:solidFill>
              </a:rPr>
              <a:t>, </a:t>
            </a:r>
          </a:p>
          <a:p>
            <a:pPr marL="0" indent="0" algn="ctr">
              <a:buNone/>
            </a:pPr>
            <a:r>
              <a:rPr lang="ka-GE" sz="3600" dirty="0"/>
              <a:t>რომლებიც ასრულებენ ერთნაირ სინტაქსურ ფუნქციას, შინაარსობრივად ერთნაირად მიემართებიან ერთ საერთო წევრს და ერთსა და იმავე კითხვას მიუგებენ.</a:t>
            </a:r>
            <a:endParaRPr lang="en-US" sz="3600" dirty="0"/>
          </a:p>
          <a:p>
            <a:pPr marL="0" indent="0">
              <a:buNone/>
            </a:pPr>
            <a:endParaRPr lang="en-US" dirty="0"/>
          </a:p>
        </p:txBody>
      </p:sp>
    </p:spTree>
    <p:extLst>
      <p:ext uri="{BB962C8B-B14F-4D97-AF65-F5344CB8AC3E}">
        <p14:creationId xmlns:p14="http://schemas.microsoft.com/office/powerpoint/2010/main" val="4020266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03446-BEC0-43E0-AAE1-370C3986DCBB}"/>
              </a:ext>
            </a:extLst>
          </p:cNvPr>
          <p:cNvSpPr>
            <a:spLocks noGrp="1"/>
          </p:cNvSpPr>
          <p:nvPr>
            <p:ph type="title"/>
          </p:nvPr>
        </p:nvSpPr>
        <p:spPr>
          <a:xfrm>
            <a:off x="372533" y="120316"/>
            <a:ext cx="10515600" cy="1325563"/>
          </a:xfrm>
        </p:spPr>
        <p:txBody>
          <a:bodyPr/>
          <a:lstStyle/>
          <a:p>
            <a:pPr algn="ctr"/>
            <a:r>
              <a:rPr lang="ka-GE" b="1" dirty="0">
                <a:solidFill>
                  <a:schemeClr val="accent2">
                    <a:lumMod val="75000"/>
                  </a:schemeClr>
                </a:solidFill>
              </a:rPr>
              <a:t>შერწყმული წინადადება</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D9C9ECF6-0A2C-4516-88E2-AA66547725AF}"/>
              </a:ext>
            </a:extLst>
          </p:cNvPr>
          <p:cNvSpPr>
            <a:spLocks noGrp="1"/>
          </p:cNvSpPr>
          <p:nvPr>
            <p:ph idx="1"/>
          </p:nvPr>
        </p:nvSpPr>
        <p:spPr>
          <a:xfrm>
            <a:off x="146756" y="1289124"/>
            <a:ext cx="11672711" cy="5568876"/>
          </a:xfrm>
        </p:spPr>
        <p:txBody>
          <a:bodyPr>
            <a:noAutofit/>
          </a:bodyPr>
          <a:lstStyle/>
          <a:p>
            <a:pPr marL="0" indent="0" algn="ctr">
              <a:lnSpc>
                <a:spcPct val="100000"/>
              </a:lnSpc>
              <a:buNone/>
            </a:pPr>
            <a:r>
              <a:rPr lang="ka-GE" sz="2000" dirty="0">
                <a:solidFill>
                  <a:schemeClr val="accent2">
                    <a:lumMod val="75000"/>
                  </a:schemeClr>
                </a:solidFill>
              </a:rPr>
              <a:t>ყველა წინადადება, რომელშიც მოიპოვება რამდენიმე ერთი და იგივე წევრი, ვერ იქნება შერწყმული წინადადება. </a:t>
            </a:r>
          </a:p>
          <a:p>
            <a:pPr marL="0" indent="0">
              <a:lnSpc>
                <a:spcPct val="100000"/>
              </a:lnSpc>
              <a:buNone/>
            </a:pPr>
            <a:r>
              <a:rPr lang="ka-GE" sz="2000" dirty="0"/>
              <a:t>მაგალითად:</a:t>
            </a:r>
          </a:p>
          <a:p>
            <a:pPr marL="0" indent="0">
              <a:lnSpc>
                <a:spcPct val="100000"/>
              </a:lnSpc>
              <a:buNone/>
            </a:pPr>
            <a:r>
              <a:rPr lang="ka-GE" sz="2000" dirty="0"/>
              <a:t>„ორი ბიჭი </a:t>
            </a:r>
            <a:r>
              <a:rPr lang="ka-GE" sz="2000" i="1" dirty="0"/>
              <a:t>ყანიდან</a:t>
            </a:r>
            <a:r>
              <a:rPr lang="ka-GE" sz="2000" dirty="0"/>
              <a:t> მოდიოდა </a:t>
            </a:r>
            <a:r>
              <a:rPr lang="ka-GE" sz="2000" i="1" dirty="0"/>
              <a:t>სოფლისაკენ</a:t>
            </a:r>
            <a:r>
              <a:rPr lang="ka-GE" sz="2000" dirty="0"/>
              <a:t>“ - აქ შემასმენელს ორი ადგილის გარემოება ახლავს, </a:t>
            </a:r>
          </a:p>
          <a:p>
            <a:pPr marL="0" indent="0">
              <a:lnSpc>
                <a:spcPct val="100000"/>
              </a:lnSpc>
              <a:buNone/>
            </a:pPr>
            <a:r>
              <a:rPr lang="ka-GE" sz="2000" dirty="0"/>
              <a:t>მაგრამ სხვადასხვა შინაარსისა: </a:t>
            </a:r>
            <a:r>
              <a:rPr lang="ka-GE" sz="2000" i="1" dirty="0"/>
              <a:t>ყანიდან</a:t>
            </a:r>
            <a:r>
              <a:rPr lang="ka-GE" sz="2000" dirty="0"/>
              <a:t> - საიდან? </a:t>
            </a:r>
            <a:r>
              <a:rPr lang="ka-GE" sz="2000" i="1" dirty="0"/>
              <a:t>სოფლისაკენ</a:t>
            </a:r>
            <a:r>
              <a:rPr lang="ka-GE" sz="2000" dirty="0"/>
              <a:t> - საითკენ?</a:t>
            </a:r>
          </a:p>
          <a:p>
            <a:pPr marL="0" indent="0" algn="ctr">
              <a:lnSpc>
                <a:spcPct val="100000"/>
              </a:lnSpc>
              <a:buNone/>
            </a:pPr>
            <a:endParaRPr lang="ka-GE" sz="2000" dirty="0">
              <a:solidFill>
                <a:schemeClr val="accent2">
                  <a:lumMod val="75000"/>
                </a:schemeClr>
              </a:solidFill>
            </a:endParaRPr>
          </a:p>
          <a:p>
            <a:pPr marL="0" indent="0" algn="ctr">
              <a:lnSpc>
                <a:spcPct val="100000"/>
              </a:lnSpc>
              <a:buNone/>
            </a:pPr>
            <a:r>
              <a:rPr lang="ka-GE" sz="2000" dirty="0">
                <a:solidFill>
                  <a:schemeClr val="accent2">
                    <a:lumMod val="75000"/>
                  </a:schemeClr>
                </a:solidFill>
              </a:rPr>
              <a:t>არის შემთხვევა, როცა ერთსა და იმავე კითხვას უპასუხებენ ერთი და იმავე სახელწოდების არაერთგვარი წევრებიც. </a:t>
            </a:r>
          </a:p>
          <a:p>
            <a:pPr marL="0" indent="0">
              <a:lnSpc>
                <a:spcPct val="100000"/>
              </a:lnSpc>
              <a:buNone/>
            </a:pPr>
            <a:r>
              <a:rPr lang="ka-GE" sz="2000" dirty="0"/>
              <a:t>მაგალითად:</a:t>
            </a:r>
          </a:p>
          <a:p>
            <a:pPr marL="0" indent="0">
              <a:lnSpc>
                <a:spcPct val="100000"/>
              </a:lnSpc>
              <a:buNone/>
            </a:pPr>
            <a:r>
              <a:rPr lang="ka-GE" sz="2000" dirty="0"/>
              <a:t>„</a:t>
            </a:r>
            <a:r>
              <a:rPr lang="ka-GE" sz="2000" i="1" dirty="0"/>
              <a:t>დიდი ჭრელი</a:t>
            </a:r>
            <a:r>
              <a:rPr lang="ka-GE" sz="2000" dirty="0"/>
              <a:t> კატა სავარძელში მოკალათებულიყო“ - აქ ქვემდებარესთან (კატა) ორი ატრიბუტული განსაზღვრებაა (დიდი და ჭრელი), რომელთაც ერთი და იგივე კითხვა დაესმის (რომელი?), მაგრამ მათ შორის შინაარსობრივი განსხვავებაა: </a:t>
            </a:r>
            <a:r>
              <a:rPr lang="ka-GE" sz="2000" i="1" dirty="0"/>
              <a:t>ჭრელი</a:t>
            </a:r>
            <a:r>
              <a:rPr lang="ka-GE" sz="2000" dirty="0"/>
              <a:t> ფერს აღნიშნავს, </a:t>
            </a:r>
            <a:r>
              <a:rPr lang="ka-GE" sz="2000" i="1" dirty="0"/>
              <a:t>დიდი</a:t>
            </a:r>
            <a:r>
              <a:rPr lang="ka-GE" sz="2000" dirty="0"/>
              <a:t> - სიდიდეს, </a:t>
            </a:r>
            <a:r>
              <a:rPr lang="ka-GE" sz="2000" i="1" dirty="0"/>
              <a:t>ამიტომ ეს წინადადება მარტივია.</a:t>
            </a:r>
            <a:endParaRPr lang="en-US" sz="2000" dirty="0"/>
          </a:p>
        </p:txBody>
      </p:sp>
    </p:spTree>
    <p:extLst>
      <p:ext uri="{BB962C8B-B14F-4D97-AF65-F5344CB8AC3E}">
        <p14:creationId xmlns:p14="http://schemas.microsoft.com/office/powerpoint/2010/main" val="2914205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158D6-1EFF-4C29-A17C-84F3AF6DF2B6}"/>
              </a:ext>
            </a:extLst>
          </p:cNvPr>
          <p:cNvSpPr>
            <a:spLocks noGrp="1"/>
          </p:cNvSpPr>
          <p:nvPr>
            <p:ph type="title"/>
          </p:nvPr>
        </p:nvSpPr>
        <p:spPr>
          <a:xfrm>
            <a:off x="838200" y="365125"/>
            <a:ext cx="11114314" cy="1325563"/>
          </a:xfrm>
        </p:spPr>
        <p:txBody>
          <a:bodyPr>
            <a:normAutofit fontScale="90000"/>
          </a:bodyPr>
          <a:lstStyle/>
          <a:p>
            <a:r>
              <a:rPr lang="ka-GE" sz="4900" b="1" dirty="0">
                <a:solidFill>
                  <a:schemeClr val="accent2">
                    <a:lumMod val="75000"/>
                  </a:schemeClr>
                </a:solidFill>
              </a:rPr>
              <a:t>ერთგვარ წევრთა შეერთების საშუალებანი </a:t>
            </a:r>
            <a:r>
              <a:rPr lang="en-US" dirty="0"/>
              <a:t/>
            </a:r>
            <a:br>
              <a:rPr lang="en-US" dirty="0"/>
            </a:br>
            <a:endParaRPr lang="en-US" dirty="0"/>
          </a:p>
        </p:txBody>
      </p:sp>
      <p:sp>
        <p:nvSpPr>
          <p:cNvPr id="3" name="Content Placeholder 2">
            <a:extLst>
              <a:ext uri="{FF2B5EF4-FFF2-40B4-BE49-F238E27FC236}">
                <a16:creationId xmlns:a16="http://schemas.microsoft.com/office/drawing/2014/main" id="{42DDCA29-3036-4D36-8F76-9A84C62883C6}"/>
              </a:ext>
            </a:extLst>
          </p:cNvPr>
          <p:cNvSpPr>
            <a:spLocks noGrp="1"/>
          </p:cNvSpPr>
          <p:nvPr>
            <p:ph idx="1"/>
          </p:nvPr>
        </p:nvSpPr>
        <p:spPr>
          <a:xfrm>
            <a:off x="690465" y="1315616"/>
            <a:ext cx="10982131" cy="5177259"/>
          </a:xfrm>
        </p:spPr>
        <p:txBody>
          <a:bodyPr>
            <a:normAutofit fontScale="92500" lnSpcReduction="10000"/>
          </a:bodyPr>
          <a:lstStyle/>
          <a:p>
            <a:pPr marL="0" indent="0">
              <a:buNone/>
            </a:pPr>
            <a:r>
              <a:rPr lang="ka-GE" dirty="0"/>
              <a:t>ერთგვარ წევრთა შეერთება ორგვარია: კავშირიანი და უკავშირო. კავშირიანი შეერთებაში ერთგვარ წევრთა გადასაბმელად გამოყენებულია მაერთებელი კავშირი.</a:t>
            </a:r>
            <a:endParaRPr lang="en-US" dirty="0"/>
          </a:p>
          <a:p>
            <a:pPr marL="0" indent="0">
              <a:buNone/>
            </a:pPr>
            <a:endParaRPr lang="ka-GE" dirty="0"/>
          </a:p>
          <a:p>
            <a:pPr marL="0" indent="0">
              <a:buNone/>
            </a:pPr>
            <a:r>
              <a:rPr lang="ka-GE" b="1" dirty="0"/>
              <a:t>მაერთებელი კავშირების </a:t>
            </a:r>
            <a:r>
              <a:rPr lang="ka-GE" dirty="0"/>
              <a:t>სახეებია: მაჯგუფებელი, მაცალკევებელი, მაპირისპირებელი.</a:t>
            </a:r>
            <a:endParaRPr lang="en-US" dirty="0"/>
          </a:p>
          <a:p>
            <a:pPr lvl="0"/>
            <a:r>
              <a:rPr lang="ka-GE" b="1" dirty="0"/>
              <a:t>მაჯგუფებელი კავშირებია</a:t>
            </a:r>
            <a:r>
              <a:rPr lang="ka-GE" dirty="0"/>
              <a:t>: და, თუ (და-ს მნიშვნელობით), ც - ც, არც - არც, ვერც - ვერც, ნურც - ნურც, კიდეც - კიდეც, როგორც - ისე, არა მარტო - არამედ, არა თუ - არამედ...</a:t>
            </a:r>
            <a:endParaRPr lang="en-US" dirty="0"/>
          </a:p>
          <a:p>
            <a:pPr lvl="0"/>
            <a:r>
              <a:rPr lang="ka-GE" b="1" dirty="0"/>
              <a:t>მაცალკევებელი კავშირებია: </a:t>
            </a:r>
            <a:r>
              <a:rPr lang="ka-GE" dirty="0"/>
              <a:t>ხან - ხან (ხან - ხანაც, ხან - ხან კიდევ), ან - ან (ან - ანდა, ან - ან კიდევ), თუ, გინდ - გინდ, თუნდ - თუნდ (თუნდაც - თუნდაც).</a:t>
            </a:r>
            <a:endParaRPr lang="en-US" dirty="0"/>
          </a:p>
          <a:p>
            <a:pPr lvl="0"/>
            <a:r>
              <a:rPr lang="ka-GE" b="1" dirty="0"/>
              <a:t>მაპირისპირებელი კავშირებია</a:t>
            </a:r>
            <a:r>
              <a:rPr lang="ka-GE" dirty="0"/>
              <a:t>: მაგრამ, ხოლო, კი, ოღონდ, თუმცა, არამედ.</a:t>
            </a:r>
            <a:endParaRPr lang="en-US" dirty="0"/>
          </a:p>
          <a:p>
            <a:endParaRPr lang="en-US" dirty="0"/>
          </a:p>
          <a:p>
            <a:pPr marL="0" indent="0">
              <a:buNone/>
            </a:pPr>
            <a:endParaRPr lang="en-US" dirty="0"/>
          </a:p>
        </p:txBody>
      </p:sp>
    </p:spTree>
    <p:extLst>
      <p:ext uri="{BB962C8B-B14F-4D97-AF65-F5344CB8AC3E}">
        <p14:creationId xmlns:p14="http://schemas.microsoft.com/office/powerpoint/2010/main" val="1988398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429209"/>
            <a:ext cx="10720552" cy="6192308"/>
          </a:xfrm>
        </p:spPr>
        <p:txBody>
          <a:bodyPr>
            <a:normAutofit/>
          </a:bodyPr>
          <a:lstStyle/>
          <a:p>
            <a:pPr marL="0" indent="0">
              <a:buNone/>
            </a:pPr>
            <a:endParaRPr lang="ka-GE" sz="3600" dirty="0"/>
          </a:p>
          <a:p>
            <a:pPr marL="0" indent="0">
              <a:lnSpc>
                <a:spcPct val="150000"/>
              </a:lnSpc>
              <a:buNone/>
            </a:pPr>
            <a:r>
              <a:rPr lang="ka-GE" sz="3600" dirty="0">
                <a:solidFill>
                  <a:schemeClr val="accent2">
                    <a:lumMod val="75000"/>
                  </a:schemeClr>
                </a:solidFill>
              </a:rPr>
              <a:t>რა განსხვავებას ხედავთ ამ წინადადებებს შორის?</a:t>
            </a:r>
          </a:p>
          <a:p>
            <a:pPr marL="0" indent="0">
              <a:lnSpc>
                <a:spcPct val="150000"/>
              </a:lnSpc>
              <a:buNone/>
            </a:pPr>
            <a:r>
              <a:rPr lang="ka-GE" sz="3600" dirty="0"/>
              <a:t> </a:t>
            </a:r>
          </a:p>
          <a:p>
            <a:pPr>
              <a:lnSpc>
                <a:spcPct val="150000"/>
              </a:lnSpc>
            </a:pPr>
            <a:r>
              <a:rPr lang="ka-GE" sz="3600" dirty="0"/>
              <a:t>დილით ხალხმა გაიღვიძა, აფუსფუსდა, </a:t>
            </a:r>
          </a:p>
          <a:p>
            <a:pPr>
              <a:lnSpc>
                <a:spcPct val="150000"/>
              </a:lnSpc>
            </a:pPr>
            <a:r>
              <a:rPr lang="ka-GE" sz="3600" i="1" dirty="0"/>
              <a:t>დილა გათენდა და  ხალხი აფუსფუსდა. </a:t>
            </a:r>
          </a:p>
          <a:p>
            <a:pPr>
              <a:lnSpc>
                <a:spcPct val="150000"/>
              </a:lnSpc>
            </a:pPr>
            <a:r>
              <a:rPr lang="ka-GE" sz="3600" i="1" dirty="0"/>
              <a:t>დილა რომ გათენდა, ხალხიც აფუსფუსდა. </a:t>
            </a:r>
          </a:p>
          <a:p>
            <a:endParaRPr lang="ka-GE" sz="3600" i="1" dirty="0"/>
          </a:p>
        </p:txBody>
      </p:sp>
    </p:spTree>
    <p:extLst>
      <p:ext uri="{BB962C8B-B14F-4D97-AF65-F5344CB8AC3E}">
        <p14:creationId xmlns:p14="http://schemas.microsoft.com/office/powerpoint/2010/main" val="3595085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EE68-1E6E-4102-9EE6-43ECADC1B58E}"/>
              </a:ext>
            </a:extLst>
          </p:cNvPr>
          <p:cNvSpPr>
            <a:spLocks noGrp="1"/>
          </p:cNvSpPr>
          <p:nvPr>
            <p:ph type="title"/>
          </p:nvPr>
        </p:nvSpPr>
        <p:spPr>
          <a:xfrm>
            <a:off x="372533" y="365125"/>
            <a:ext cx="10981267" cy="6351764"/>
          </a:xfrm>
        </p:spPr>
        <p:txBody>
          <a:bodyPr>
            <a:normAutofit/>
          </a:bodyPr>
          <a:lstStyle/>
          <a:p>
            <a:pPr>
              <a:lnSpc>
                <a:spcPct val="150000"/>
              </a:lnSpc>
            </a:pPr>
            <a:r>
              <a:rPr lang="ka-GE" sz="2800" b="1" i="1" dirty="0"/>
              <a:t>პირველი წინადადება შერწყმულია</a:t>
            </a:r>
            <a:r>
              <a:rPr lang="ka-GE" sz="2800" i="1" dirty="0"/>
              <a:t>, რადგან ერთ </a:t>
            </a:r>
            <a:r>
              <a:rPr lang="ka-GE" sz="2800" i="1" dirty="0" err="1"/>
              <a:t>ქვემდებარესთან</a:t>
            </a:r>
            <a:r>
              <a:rPr lang="ka-GE" sz="2800" i="1" dirty="0"/>
              <a:t> ორი შემასმენელია (</a:t>
            </a:r>
            <a:r>
              <a:rPr lang="ka-GE" sz="2800" i="1" dirty="0">
                <a:solidFill>
                  <a:schemeClr val="accent2">
                    <a:lumMod val="75000"/>
                  </a:schemeClr>
                </a:solidFill>
              </a:rPr>
              <a:t>გაიღვიძა, აფუსფუსდა</a:t>
            </a:r>
            <a:r>
              <a:rPr lang="ka-GE" sz="2800" i="1" dirty="0"/>
              <a:t>);</a:t>
            </a:r>
            <a:br>
              <a:rPr lang="ka-GE" sz="2800" i="1" dirty="0"/>
            </a:br>
            <a:r>
              <a:rPr lang="ka-GE" sz="2800" b="1" i="1" dirty="0"/>
              <a:t>მეორე წინადადება რთული თანწყობილია</a:t>
            </a:r>
            <a:r>
              <a:rPr lang="ka-GE" sz="2800" i="1" dirty="0"/>
              <a:t>, რადგან ორი თანასწორი </a:t>
            </a:r>
            <a:r>
              <a:rPr lang="ka-GE" sz="2800" i="1" dirty="0" err="1"/>
              <a:t>წინადადებისაგან</a:t>
            </a:r>
            <a:r>
              <a:rPr lang="ka-GE" sz="2800" i="1" dirty="0"/>
              <a:t> შედგება (</a:t>
            </a:r>
            <a:r>
              <a:rPr lang="ka-GE" sz="2800" i="1" dirty="0">
                <a:solidFill>
                  <a:schemeClr val="accent2">
                    <a:lumMod val="75000"/>
                  </a:schemeClr>
                </a:solidFill>
              </a:rPr>
              <a:t>1. დილა გათენდა, 2. ხალხი აფუსფუსდა</a:t>
            </a:r>
            <a:r>
              <a:rPr lang="ka-GE" sz="2800" i="1" dirty="0"/>
              <a:t>);</a:t>
            </a:r>
            <a:br>
              <a:rPr lang="ka-GE" sz="2800" i="1" dirty="0"/>
            </a:br>
            <a:r>
              <a:rPr lang="ka-GE" sz="2800" b="1" i="1" dirty="0"/>
              <a:t>მესამე წინადადება რთული ქვეწყობილია</a:t>
            </a:r>
            <a:r>
              <a:rPr lang="ka-GE" sz="2800" i="1" dirty="0"/>
              <a:t>, რადგან ერთი მთავარია, მეორე - მასზე დამოკიდებული (</a:t>
            </a:r>
            <a:r>
              <a:rPr lang="ka-GE" sz="2800" i="1" dirty="0">
                <a:solidFill>
                  <a:schemeClr val="accent2">
                    <a:lumMod val="75000"/>
                  </a:schemeClr>
                </a:solidFill>
              </a:rPr>
              <a:t>მთავარი -  ხალხიც აფუსფუსდა, დამოკიდებული - დილა რომ გათენდა</a:t>
            </a:r>
            <a:r>
              <a:rPr lang="ka-GE" sz="2800" i="1" dirty="0"/>
              <a:t>). </a:t>
            </a:r>
            <a:endParaRPr lang="en-US" sz="2800" i="1" dirty="0"/>
          </a:p>
        </p:txBody>
      </p:sp>
    </p:spTree>
    <p:extLst>
      <p:ext uri="{BB962C8B-B14F-4D97-AF65-F5344CB8AC3E}">
        <p14:creationId xmlns:p14="http://schemas.microsoft.com/office/powerpoint/2010/main" val="3071109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510FC-F780-4F51-A31F-30AC0019A32F}"/>
              </a:ext>
            </a:extLst>
          </p:cNvPr>
          <p:cNvSpPr>
            <a:spLocks noGrp="1"/>
          </p:cNvSpPr>
          <p:nvPr>
            <p:ph type="title"/>
          </p:nvPr>
        </p:nvSpPr>
        <p:spPr/>
        <p:txBody>
          <a:bodyPr>
            <a:normAutofit fontScale="90000"/>
          </a:bodyPr>
          <a:lstStyle/>
          <a:p>
            <a:r>
              <a:rPr lang="ka-GE" b="1" dirty="0">
                <a:solidFill>
                  <a:schemeClr val="accent2">
                    <a:lumMod val="75000"/>
                  </a:schemeClr>
                </a:solidFill>
              </a:rPr>
              <a:t>რთული წინადადების ძირითადი ტიპები</a:t>
            </a:r>
            <a:r>
              <a:rPr lang="en-US" dirty="0"/>
              <a:t/>
            </a:r>
            <a:br>
              <a:rPr lang="en-US" dirty="0"/>
            </a:br>
            <a:endParaRPr lang="en-US" dirty="0"/>
          </a:p>
        </p:txBody>
      </p:sp>
      <p:sp>
        <p:nvSpPr>
          <p:cNvPr id="3" name="Content Placeholder 2">
            <a:extLst>
              <a:ext uri="{FF2B5EF4-FFF2-40B4-BE49-F238E27FC236}">
                <a16:creationId xmlns:a16="http://schemas.microsoft.com/office/drawing/2014/main" id="{C273F975-7F26-4561-94EA-8816021BB0C2}"/>
              </a:ext>
            </a:extLst>
          </p:cNvPr>
          <p:cNvSpPr>
            <a:spLocks noGrp="1"/>
          </p:cNvSpPr>
          <p:nvPr>
            <p:ph idx="1"/>
          </p:nvPr>
        </p:nvSpPr>
        <p:spPr>
          <a:xfrm>
            <a:off x="643467" y="1512711"/>
            <a:ext cx="10710333" cy="4664252"/>
          </a:xfrm>
        </p:spPr>
        <p:txBody>
          <a:bodyPr>
            <a:normAutofit fontScale="85000" lnSpcReduction="10000"/>
          </a:bodyPr>
          <a:lstStyle/>
          <a:p>
            <a:pPr marL="0" indent="0">
              <a:lnSpc>
                <a:spcPct val="150000"/>
              </a:lnSpc>
              <a:buNone/>
            </a:pPr>
            <a:r>
              <a:rPr lang="en-US" sz="3600" dirty="0" err="1">
                <a:latin typeface="Sylfaen" panose="010A0502050306030303" pitchFamily="18" charset="0"/>
              </a:rPr>
              <a:t>ტრადიციულად</a:t>
            </a:r>
            <a:r>
              <a:rPr lang="en-US" sz="3600" dirty="0">
                <a:latin typeface="Sylfaen" panose="010A0502050306030303" pitchFamily="18" charset="0"/>
              </a:rPr>
              <a:t> </a:t>
            </a:r>
            <a:r>
              <a:rPr lang="en-US" sz="3600" dirty="0" err="1">
                <a:latin typeface="Sylfaen" panose="010A0502050306030303" pitchFamily="18" charset="0"/>
              </a:rPr>
              <a:t>რთულ</a:t>
            </a:r>
            <a:r>
              <a:rPr lang="en-US" sz="3600" dirty="0">
                <a:latin typeface="Sylfaen" panose="010A0502050306030303" pitchFamily="18" charset="0"/>
              </a:rPr>
              <a:t> </a:t>
            </a:r>
            <a:r>
              <a:rPr lang="en-US" sz="3600" dirty="0" err="1">
                <a:latin typeface="Sylfaen" panose="010A0502050306030303" pitchFamily="18" charset="0"/>
              </a:rPr>
              <a:t>წინადადებებს</a:t>
            </a:r>
            <a:r>
              <a:rPr lang="en-US" sz="3600" dirty="0">
                <a:latin typeface="Sylfaen" panose="010A0502050306030303" pitchFamily="18" charset="0"/>
              </a:rPr>
              <a:t> </a:t>
            </a:r>
            <a:r>
              <a:rPr lang="en-US" sz="3600" dirty="0" err="1">
                <a:latin typeface="Sylfaen" panose="010A0502050306030303" pitchFamily="18" charset="0"/>
              </a:rPr>
              <a:t>ორ</a:t>
            </a:r>
            <a:r>
              <a:rPr lang="en-US" sz="3600" dirty="0">
                <a:latin typeface="Sylfaen" panose="010A0502050306030303" pitchFamily="18" charset="0"/>
              </a:rPr>
              <a:t> </a:t>
            </a:r>
            <a:r>
              <a:rPr lang="en-US" sz="3600" dirty="0" err="1">
                <a:latin typeface="Sylfaen" panose="010A0502050306030303" pitchFamily="18" charset="0"/>
              </a:rPr>
              <a:t>დიდ</a:t>
            </a:r>
            <a:r>
              <a:rPr lang="en-US" sz="3600" dirty="0">
                <a:latin typeface="Sylfaen" panose="010A0502050306030303" pitchFamily="18" charset="0"/>
              </a:rPr>
              <a:t> </a:t>
            </a:r>
            <a:r>
              <a:rPr lang="en-US" sz="3600" dirty="0" err="1">
                <a:latin typeface="Sylfaen" panose="010A0502050306030303" pitchFamily="18" charset="0"/>
              </a:rPr>
              <a:t>ჯგუფად</a:t>
            </a:r>
            <a:r>
              <a:rPr lang="en-US" sz="3600" dirty="0">
                <a:latin typeface="Sylfaen" panose="010A0502050306030303" pitchFamily="18" charset="0"/>
              </a:rPr>
              <a:t> </a:t>
            </a:r>
            <a:r>
              <a:rPr lang="en-US" sz="3600" dirty="0" err="1">
                <a:latin typeface="Sylfaen" panose="010A0502050306030303" pitchFamily="18" charset="0"/>
              </a:rPr>
              <a:t>ყოფენ</a:t>
            </a:r>
            <a:r>
              <a:rPr lang="en-US" sz="3600" dirty="0">
                <a:latin typeface="Sylfaen" panose="010A0502050306030303" pitchFamily="18" charset="0"/>
              </a:rPr>
              <a:t>: </a:t>
            </a:r>
            <a:r>
              <a:rPr lang="en-US" sz="3600" b="1" dirty="0" err="1">
                <a:latin typeface="Sylfaen" panose="010A0502050306030303" pitchFamily="18" charset="0"/>
              </a:rPr>
              <a:t>რთულ</a:t>
            </a:r>
            <a:r>
              <a:rPr lang="en-US" sz="3600" b="1" dirty="0">
                <a:latin typeface="Sylfaen" panose="010A0502050306030303" pitchFamily="18" charset="0"/>
              </a:rPr>
              <a:t> </a:t>
            </a:r>
            <a:r>
              <a:rPr lang="en-US" sz="3600" b="1" dirty="0" err="1">
                <a:latin typeface="Sylfaen" panose="010A0502050306030303" pitchFamily="18" charset="0"/>
              </a:rPr>
              <a:t>თანწყობილად</a:t>
            </a:r>
            <a:r>
              <a:rPr lang="en-US" sz="3600" b="1" dirty="0">
                <a:latin typeface="Sylfaen" panose="010A0502050306030303" pitchFamily="18" charset="0"/>
              </a:rPr>
              <a:t> </a:t>
            </a:r>
            <a:r>
              <a:rPr lang="en-US" sz="3600" b="1" dirty="0" err="1">
                <a:latin typeface="Sylfaen" panose="010A0502050306030303" pitchFamily="18" charset="0"/>
              </a:rPr>
              <a:t>და</a:t>
            </a:r>
            <a:r>
              <a:rPr lang="en-US" sz="3600" b="1" dirty="0">
                <a:latin typeface="Sylfaen" panose="010A0502050306030303" pitchFamily="18" charset="0"/>
              </a:rPr>
              <a:t> </a:t>
            </a:r>
            <a:r>
              <a:rPr lang="en-US" sz="3600" b="1" dirty="0" err="1">
                <a:latin typeface="Sylfaen" panose="010A0502050306030303" pitchFamily="18" charset="0"/>
              </a:rPr>
              <a:t>რთულ</a:t>
            </a:r>
            <a:r>
              <a:rPr lang="en-US" sz="3600" b="1" dirty="0">
                <a:latin typeface="Sylfaen" panose="010A0502050306030303" pitchFamily="18" charset="0"/>
              </a:rPr>
              <a:t> </a:t>
            </a:r>
            <a:r>
              <a:rPr lang="en-US" sz="3600" b="1" dirty="0" err="1">
                <a:latin typeface="Sylfaen" panose="010A0502050306030303" pitchFamily="18" charset="0"/>
              </a:rPr>
              <a:t>ქვეწყობილად</a:t>
            </a:r>
            <a:r>
              <a:rPr lang="en-US" sz="3600" b="1" dirty="0">
                <a:latin typeface="Sylfaen" panose="010A0502050306030303" pitchFamily="18" charset="0"/>
              </a:rPr>
              <a:t>. </a:t>
            </a:r>
            <a:endParaRPr lang="ka-GE" sz="3600" b="1" dirty="0">
              <a:latin typeface="Sylfaen" panose="010A0502050306030303" pitchFamily="18" charset="0"/>
            </a:endParaRPr>
          </a:p>
          <a:p>
            <a:pPr marL="0" indent="0">
              <a:lnSpc>
                <a:spcPct val="150000"/>
              </a:lnSpc>
              <a:buNone/>
            </a:pPr>
            <a:r>
              <a:rPr lang="en-US" sz="3600" dirty="0" err="1">
                <a:latin typeface="Sylfaen" panose="010A0502050306030303" pitchFamily="18" charset="0"/>
              </a:rPr>
              <a:t>რთული</a:t>
            </a:r>
            <a:r>
              <a:rPr lang="en-US" sz="3600" dirty="0">
                <a:latin typeface="Sylfaen" panose="010A0502050306030303" pitchFamily="18" charset="0"/>
              </a:rPr>
              <a:t> </a:t>
            </a:r>
            <a:r>
              <a:rPr lang="en-US" sz="3600" dirty="0" err="1">
                <a:latin typeface="Sylfaen" panose="010A0502050306030303" pitchFamily="18" charset="0"/>
              </a:rPr>
              <a:t>თანწყობილი</a:t>
            </a:r>
            <a:r>
              <a:rPr lang="en-US" sz="3600" dirty="0">
                <a:latin typeface="Sylfaen" panose="010A0502050306030303" pitchFamily="18" charset="0"/>
              </a:rPr>
              <a:t> </a:t>
            </a:r>
            <a:r>
              <a:rPr lang="en-US" sz="3600" dirty="0" err="1">
                <a:latin typeface="Sylfaen" panose="010A0502050306030303" pitchFamily="18" charset="0"/>
              </a:rPr>
              <a:t>წინადადება</a:t>
            </a:r>
            <a:r>
              <a:rPr lang="en-US" sz="3600" dirty="0">
                <a:latin typeface="Sylfaen" panose="010A0502050306030303" pitchFamily="18" charset="0"/>
              </a:rPr>
              <a:t> </a:t>
            </a:r>
            <a:r>
              <a:rPr lang="en-US" sz="3600" dirty="0" err="1">
                <a:latin typeface="Sylfaen" panose="010A0502050306030303" pitchFamily="18" charset="0"/>
              </a:rPr>
              <a:t>მიიღება</a:t>
            </a:r>
            <a:r>
              <a:rPr lang="en-US" sz="3600" dirty="0">
                <a:latin typeface="Sylfaen" panose="010A0502050306030303" pitchFamily="18" charset="0"/>
              </a:rPr>
              <a:t> </a:t>
            </a:r>
            <a:r>
              <a:rPr lang="en-US" sz="3600" dirty="0" err="1">
                <a:latin typeface="Sylfaen" panose="010A0502050306030303" pitchFamily="18" charset="0"/>
              </a:rPr>
              <a:t>ერთმანეთის</a:t>
            </a:r>
            <a:r>
              <a:rPr lang="en-US" sz="3600" dirty="0">
                <a:latin typeface="Sylfaen" panose="010A0502050306030303" pitchFamily="18" charset="0"/>
              </a:rPr>
              <a:t> </a:t>
            </a:r>
            <a:r>
              <a:rPr lang="en-US" sz="3600" dirty="0" err="1">
                <a:latin typeface="Sylfaen" panose="010A0502050306030303" pitchFamily="18" charset="0"/>
              </a:rPr>
              <a:t>მიმართ</a:t>
            </a:r>
            <a:r>
              <a:rPr lang="en-US" sz="3600" dirty="0">
                <a:latin typeface="Sylfaen" panose="010A0502050306030303" pitchFamily="18" charset="0"/>
              </a:rPr>
              <a:t> </a:t>
            </a:r>
            <a:r>
              <a:rPr lang="en-US" sz="3600" dirty="0" err="1">
                <a:latin typeface="Sylfaen" panose="010A0502050306030303" pitchFamily="18" charset="0"/>
              </a:rPr>
              <a:t>თანასწორუფლებიანი</a:t>
            </a:r>
            <a:r>
              <a:rPr lang="en-US" sz="3600" dirty="0">
                <a:latin typeface="Sylfaen" panose="010A0502050306030303" pitchFamily="18" charset="0"/>
              </a:rPr>
              <a:t> </a:t>
            </a:r>
            <a:r>
              <a:rPr lang="en-US" sz="3600" dirty="0" err="1">
                <a:latin typeface="Sylfaen" panose="010A0502050306030303" pitchFamily="18" charset="0"/>
              </a:rPr>
              <a:t>წინადადებების</a:t>
            </a:r>
            <a:r>
              <a:rPr lang="en-US" sz="3600" dirty="0">
                <a:latin typeface="Sylfaen" panose="010A0502050306030303" pitchFamily="18" charset="0"/>
              </a:rPr>
              <a:t> </a:t>
            </a:r>
            <a:r>
              <a:rPr lang="en-US" sz="3600" dirty="0" err="1">
                <a:latin typeface="Sylfaen" panose="010A0502050306030303" pitchFamily="18" charset="0"/>
              </a:rPr>
              <a:t>დაკავშირებით</a:t>
            </a:r>
            <a:r>
              <a:rPr lang="en-US" sz="3600" dirty="0">
                <a:latin typeface="Sylfaen" panose="010A0502050306030303" pitchFamily="18" charset="0"/>
              </a:rPr>
              <a:t>, </a:t>
            </a:r>
            <a:r>
              <a:rPr lang="en-US" sz="3600" dirty="0" err="1">
                <a:latin typeface="Sylfaen" panose="010A0502050306030303" pitchFamily="18" charset="0"/>
              </a:rPr>
              <a:t>რისთვისაც</a:t>
            </a:r>
            <a:r>
              <a:rPr lang="en-US" sz="3600" dirty="0">
                <a:latin typeface="Sylfaen" panose="010A0502050306030303" pitchFamily="18" charset="0"/>
              </a:rPr>
              <a:t> </a:t>
            </a:r>
            <a:r>
              <a:rPr lang="en-US" sz="3600" dirty="0" err="1">
                <a:latin typeface="Sylfaen" panose="010A0502050306030303" pitchFamily="18" charset="0"/>
              </a:rPr>
              <a:t>გამოიყენება</a:t>
            </a:r>
            <a:r>
              <a:rPr lang="en-US" sz="3600" dirty="0">
                <a:latin typeface="Sylfaen" panose="010A0502050306030303" pitchFamily="18" charset="0"/>
              </a:rPr>
              <a:t> </a:t>
            </a:r>
            <a:r>
              <a:rPr lang="en-US" sz="3600" dirty="0" err="1">
                <a:latin typeface="Sylfaen" panose="010A0502050306030303" pitchFamily="18" charset="0"/>
              </a:rPr>
              <a:t>მაერთებელი</a:t>
            </a:r>
            <a:r>
              <a:rPr lang="en-US" sz="3600" dirty="0">
                <a:latin typeface="Sylfaen" panose="010A0502050306030303" pitchFamily="18" charset="0"/>
              </a:rPr>
              <a:t> </a:t>
            </a:r>
            <a:r>
              <a:rPr lang="en-US" sz="3600" dirty="0" err="1">
                <a:latin typeface="Sylfaen" panose="010A0502050306030303" pitchFamily="18" charset="0"/>
              </a:rPr>
              <a:t>კავშირები</a:t>
            </a:r>
            <a:r>
              <a:rPr lang="ka-GE" sz="3600" dirty="0">
                <a:latin typeface="Sylfaen" panose="010A0502050306030303" pitchFamily="18" charset="0"/>
              </a:rPr>
              <a:t>.</a:t>
            </a:r>
            <a:endParaRPr lang="en-US" sz="3600" dirty="0">
              <a:latin typeface="Sylfaen" panose="010A0502050306030303" pitchFamily="18" charset="0"/>
            </a:endParaRPr>
          </a:p>
        </p:txBody>
      </p:sp>
    </p:spTree>
    <p:extLst>
      <p:ext uri="{BB962C8B-B14F-4D97-AF65-F5344CB8AC3E}">
        <p14:creationId xmlns:p14="http://schemas.microsoft.com/office/powerpoint/2010/main" val="1908849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4" name="TextBox 3"/>
          <p:cNvSpPr txBox="1"/>
          <p:nvPr/>
        </p:nvSpPr>
        <p:spPr>
          <a:xfrm>
            <a:off x="531946" y="2733914"/>
            <a:ext cx="2701158" cy="95410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ka-GE" sz="2800" b="1" dirty="0"/>
              <a:t>მაერთებელი კავშირები</a:t>
            </a:r>
            <a:endParaRPr lang="en-US" sz="2800" b="1" dirty="0"/>
          </a:p>
        </p:txBody>
      </p:sp>
      <p:cxnSp>
        <p:nvCxnSpPr>
          <p:cNvPr id="6" name="Straight Arrow Connector 5"/>
          <p:cNvCxnSpPr>
            <a:stCxn id="4" idx="3"/>
            <a:endCxn id="12" idx="1"/>
          </p:cNvCxnSpPr>
          <p:nvPr/>
        </p:nvCxnSpPr>
        <p:spPr>
          <a:xfrm flipV="1">
            <a:off x="3233104" y="1156447"/>
            <a:ext cx="1877788" cy="205452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cxnSpLocks/>
            <a:stCxn id="4" idx="3"/>
            <a:endCxn id="13" idx="1"/>
          </p:cNvCxnSpPr>
          <p:nvPr/>
        </p:nvCxnSpPr>
        <p:spPr>
          <a:xfrm flipV="1">
            <a:off x="3233104" y="2812687"/>
            <a:ext cx="1877787" cy="39828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cxnSpLocks/>
            <a:stCxn id="4" idx="3"/>
            <a:endCxn id="14" idx="1"/>
          </p:cNvCxnSpPr>
          <p:nvPr/>
        </p:nvCxnSpPr>
        <p:spPr>
          <a:xfrm>
            <a:off x="3233104" y="3210968"/>
            <a:ext cx="1877789" cy="1292608"/>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110892" y="515315"/>
            <a:ext cx="5249349" cy="128226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a-GE" b="1" dirty="0">
                <a:solidFill>
                  <a:schemeClr val="bg1"/>
                </a:solidFill>
              </a:rPr>
              <a:t>მაჯგუფებელი კავშირები</a:t>
            </a:r>
          </a:p>
          <a:p>
            <a:pPr algn="ctr"/>
            <a:r>
              <a:rPr lang="ka-GE" dirty="0">
                <a:solidFill>
                  <a:schemeClr val="bg1"/>
                </a:solidFill>
              </a:rPr>
              <a:t>და, თუ </a:t>
            </a:r>
          </a:p>
          <a:p>
            <a:pPr algn="ctr"/>
            <a:endParaRPr lang="en-US" dirty="0"/>
          </a:p>
        </p:txBody>
      </p:sp>
      <p:sp>
        <p:nvSpPr>
          <p:cNvPr id="13" name="Rectangle 12"/>
          <p:cNvSpPr/>
          <p:nvPr/>
        </p:nvSpPr>
        <p:spPr>
          <a:xfrm>
            <a:off x="5110891" y="2250384"/>
            <a:ext cx="5249349" cy="112460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b="1" dirty="0">
                <a:solidFill>
                  <a:schemeClr val="bg1"/>
                </a:solidFill>
              </a:rPr>
              <a:t>მაცალკევებელი კავშირები</a:t>
            </a:r>
          </a:p>
          <a:p>
            <a:pPr algn="ctr"/>
            <a:r>
              <a:rPr lang="ka-GE" dirty="0">
                <a:solidFill>
                  <a:schemeClr val="bg1"/>
                </a:solidFill>
              </a:rPr>
              <a:t>ხან - ხან, ან - ან, გინდ - გინდ, თუნდ - თუნდ</a:t>
            </a:r>
            <a:endParaRPr lang="en-US" dirty="0">
              <a:solidFill>
                <a:schemeClr val="bg1"/>
              </a:solidFill>
            </a:endParaRPr>
          </a:p>
        </p:txBody>
      </p:sp>
      <p:sp>
        <p:nvSpPr>
          <p:cNvPr id="14" name="TextBox 13"/>
          <p:cNvSpPr txBox="1"/>
          <p:nvPr/>
        </p:nvSpPr>
        <p:spPr>
          <a:xfrm>
            <a:off x="5110893" y="3903411"/>
            <a:ext cx="5249348" cy="120032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ka-GE" b="1" dirty="0">
                <a:solidFill>
                  <a:schemeClr val="bg1"/>
                </a:solidFill>
              </a:rPr>
              <a:t>მაპირისპირებელი კავშირები</a:t>
            </a:r>
          </a:p>
          <a:p>
            <a:pPr algn="ctr"/>
            <a:r>
              <a:rPr lang="ka-GE" dirty="0">
                <a:solidFill>
                  <a:schemeClr val="bg1"/>
                </a:solidFill>
              </a:rPr>
              <a:t>მაგრამ, ოღონდ, ხოლო, კი, თუმცა, არ - არამედ, კი არ - არამედ</a:t>
            </a:r>
          </a:p>
          <a:p>
            <a:endParaRPr lang="en-US" dirty="0"/>
          </a:p>
        </p:txBody>
      </p:sp>
      <p:cxnSp>
        <p:nvCxnSpPr>
          <p:cNvPr id="11" name="Straight Arrow Connector 10">
            <a:extLst>
              <a:ext uri="{FF2B5EF4-FFF2-40B4-BE49-F238E27FC236}">
                <a16:creationId xmlns:a16="http://schemas.microsoft.com/office/drawing/2014/main" id="{2693C1D0-4136-43A7-B2D7-E0AEA3135AE1}"/>
              </a:ext>
            </a:extLst>
          </p:cNvPr>
          <p:cNvCxnSpPr>
            <a:cxnSpLocks/>
            <a:stCxn id="4" idx="3"/>
            <a:endCxn id="18" idx="1"/>
          </p:cNvCxnSpPr>
          <p:nvPr/>
        </p:nvCxnSpPr>
        <p:spPr>
          <a:xfrm>
            <a:off x="3233104" y="3210968"/>
            <a:ext cx="1877788" cy="2877855"/>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138731A-825E-4CF5-B924-7D7E9B382211}"/>
              </a:ext>
            </a:extLst>
          </p:cNvPr>
          <p:cNvSpPr/>
          <p:nvPr/>
        </p:nvSpPr>
        <p:spPr>
          <a:xfrm>
            <a:off x="5110892" y="5594300"/>
            <a:ext cx="5249349" cy="989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bg1"/>
                </a:solidFill>
                <a:latin typeface="Sylfaen" panose="010A0502050306030303" pitchFamily="18" charset="0"/>
              </a:rPr>
              <a:t>მაიგივებელი</a:t>
            </a:r>
            <a:r>
              <a:rPr lang="ka-GE" b="1" dirty="0">
                <a:solidFill>
                  <a:schemeClr val="bg1"/>
                </a:solidFill>
                <a:latin typeface="Sylfaen" panose="010A0502050306030303" pitchFamily="18" charset="0"/>
              </a:rPr>
              <a:t> კავშირები</a:t>
            </a:r>
            <a:r>
              <a:rPr lang="en-US" b="1" dirty="0">
                <a:solidFill>
                  <a:schemeClr val="bg1"/>
                </a:solidFill>
                <a:latin typeface="Sylfaen" panose="010A0502050306030303" pitchFamily="18" charset="0"/>
              </a:rPr>
              <a:t> </a:t>
            </a:r>
            <a:endParaRPr lang="ka-GE" b="1" dirty="0">
              <a:solidFill>
                <a:schemeClr val="bg1"/>
              </a:solidFill>
              <a:latin typeface="Sylfaen" panose="010A0502050306030303" pitchFamily="18" charset="0"/>
            </a:endParaRPr>
          </a:p>
          <a:p>
            <a:r>
              <a:rPr lang="en-US" dirty="0" err="1">
                <a:solidFill>
                  <a:schemeClr val="bg1"/>
                </a:solidFill>
                <a:latin typeface="Sylfaen" panose="010A0502050306030303" pitchFamily="18" charset="0"/>
              </a:rPr>
              <a:t>ანუ</a:t>
            </a:r>
            <a:r>
              <a:rPr lang="en-US" dirty="0">
                <a:solidFill>
                  <a:schemeClr val="bg1"/>
                </a:solidFill>
                <a:latin typeface="Sylfaen" panose="010A0502050306030303" pitchFamily="18" charset="0"/>
              </a:rPr>
              <a:t>, </a:t>
            </a:r>
            <a:r>
              <a:rPr lang="en-US" dirty="0" err="1">
                <a:solidFill>
                  <a:schemeClr val="bg1"/>
                </a:solidFill>
                <a:latin typeface="Sylfaen" panose="010A0502050306030303" pitchFamily="18" charset="0"/>
              </a:rPr>
              <a:t>ესე</a:t>
            </a:r>
            <a:r>
              <a:rPr lang="en-US" dirty="0">
                <a:solidFill>
                  <a:schemeClr val="bg1"/>
                </a:solidFill>
                <a:latin typeface="Sylfaen" panose="010A0502050306030303" pitchFamily="18" charset="0"/>
              </a:rPr>
              <a:t> </a:t>
            </a:r>
            <a:r>
              <a:rPr lang="en-US" dirty="0" err="1">
                <a:solidFill>
                  <a:schemeClr val="bg1"/>
                </a:solidFill>
                <a:latin typeface="Sylfaen" panose="010A0502050306030303" pitchFamily="18" charset="0"/>
              </a:rPr>
              <a:t>იგი</a:t>
            </a:r>
            <a:r>
              <a:rPr lang="en-US" dirty="0">
                <a:solidFill>
                  <a:schemeClr val="bg1"/>
                </a:solidFill>
                <a:latin typeface="Sylfaen" panose="010A0502050306030303" pitchFamily="18" charset="0"/>
              </a:rPr>
              <a:t>...</a:t>
            </a:r>
          </a:p>
        </p:txBody>
      </p:sp>
    </p:spTree>
    <p:extLst>
      <p:ext uri="{BB962C8B-B14F-4D97-AF65-F5344CB8AC3E}">
        <p14:creationId xmlns:p14="http://schemas.microsoft.com/office/powerpoint/2010/main" val="2628767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b="1" dirty="0">
                <a:solidFill>
                  <a:schemeClr val="accent2">
                    <a:lumMod val="75000"/>
                  </a:schemeClr>
                </a:solidFill>
              </a:rPr>
              <a:t>კავშირები რთულ ქვეწყობილ წინადადებაში</a:t>
            </a:r>
            <a:endParaRPr lang="en-US" b="1" dirty="0">
              <a:solidFill>
                <a:schemeClr val="accent2">
                  <a:lumMod val="75000"/>
                </a:schemeClr>
              </a:solidFill>
            </a:endParaRPr>
          </a:p>
        </p:txBody>
      </p:sp>
      <p:sp>
        <p:nvSpPr>
          <p:cNvPr id="3" name="Content Placeholder 2"/>
          <p:cNvSpPr>
            <a:spLocks noGrp="1"/>
          </p:cNvSpPr>
          <p:nvPr>
            <p:ph idx="1"/>
          </p:nvPr>
        </p:nvSpPr>
        <p:spPr/>
        <p:txBody>
          <a:bodyPr>
            <a:normAutofit/>
          </a:bodyPr>
          <a:lstStyle/>
          <a:p>
            <a:pPr marL="0" indent="0">
              <a:buNone/>
            </a:pPr>
            <a:endParaRPr lang="en-US" sz="3200" dirty="0"/>
          </a:p>
          <a:p>
            <a:pPr marL="0" indent="0">
              <a:buNone/>
            </a:pPr>
            <a:r>
              <a:rPr lang="ka-GE" sz="3200" dirty="0"/>
              <a:t>– </a:t>
            </a:r>
            <a:r>
              <a:rPr lang="ka-GE" sz="3200" b="1" dirty="0"/>
              <a:t>მაქვემდებარებელი კავშირები</a:t>
            </a:r>
            <a:r>
              <a:rPr lang="ka-GE" sz="3200" dirty="0"/>
              <a:t>: რომ, რათა, სანამ, მანამ, ვიდრე, თუმცა, როცა, ვინაიდან... </a:t>
            </a:r>
          </a:p>
          <a:p>
            <a:pPr marL="0" indent="0">
              <a:buNone/>
            </a:pPr>
            <a:r>
              <a:rPr lang="ka-GE" sz="3200" dirty="0"/>
              <a:t>– </a:t>
            </a:r>
            <a:r>
              <a:rPr lang="ka-GE" sz="3200" b="1" dirty="0"/>
              <a:t>მიმართებითი  ნაცვალსახელები:</a:t>
            </a:r>
            <a:r>
              <a:rPr lang="ka-GE" sz="3200" dirty="0"/>
              <a:t> ვინც, რაც, რომელიც, როგორიც, რანაირიც, როდინდელიც...</a:t>
            </a:r>
          </a:p>
          <a:p>
            <a:pPr marL="0" indent="0">
              <a:buNone/>
            </a:pPr>
            <a:r>
              <a:rPr lang="ka-GE" sz="3200" b="1" dirty="0"/>
              <a:t>– მიმართებითი ზმნიზედები: </a:t>
            </a:r>
            <a:r>
              <a:rPr lang="ka-GE" sz="3200" dirty="0"/>
              <a:t>სადაც, საიდანაც, საითკენაც, როგორც... </a:t>
            </a:r>
            <a:endParaRPr lang="en-US" sz="3200" dirty="0"/>
          </a:p>
        </p:txBody>
      </p:sp>
    </p:spTree>
    <p:extLst>
      <p:ext uri="{BB962C8B-B14F-4D97-AF65-F5344CB8AC3E}">
        <p14:creationId xmlns:p14="http://schemas.microsoft.com/office/powerpoint/2010/main" val="1121052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98615-73AA-4BAA-95DC-EAC704A55D73}"/>
              </a:ext>
            </a:extLst>
          </p:cNvPr>
          <p:cNvSpPr>
            <a:spLocks noGrp="1"/>
          </p:cNvSpPr>
          <p:nvPr>
            <p:ph type="title"/>
          </p:nvPr>
        </p:nvSpPr>
        <p:spPr/>
        <p:txBody>
          <a:bodyPr>
            <a:normAutofit fontScale="90000"/>
          </a:bodyPr>
          <a:lstStyle/>
          <a:p>
            <a:r>
              <a:rPr lang="ka-GE" b="1" dirty="0">
                <a:solidFill>
                  <a:schemeClr val="accent2">
                    <a:lumMod val="75000"/>
                  </a:schemeClr>
                </a:solidFill>
              </a:rPr>
              <a:t>კორელატი (მისათითებელი სიტყვა) და მისი მნიშვნელობა ქვეწყობილ</a:t>
            </a:r>
            <a:r>
              <a:rPr lang="en-US" b="1" dirty="0">
                <a:solidFill>
                  <a:schemeClr val="accent2">
                    <a:lumMod val="75000"/>
                  </a:schemeClr>
                </a:solidFill>
              </a:rPr>
              <a:t> </a:t>
            </a:r>
            <a:r>
              <a:rPr lang="ka-GE" b="1" dirty="0">
                <a:solidFill>
                  <a:schemeClr val="accent2">
                    <a:lumMod val="75000"/>
                  </a:schemeClr>
                </a:solidFill>
              </a:rPr>
              <a:t>წინადადებაში</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D280F128-6810-468E-A5CC-12D11F00AB96}"/>
              </a:ext>
            </a:extLst>
          </p:cNvPr>
          <p:cNvSpPr>
            <a:spLocks noGrp="1"/>
          </p:cNvSpPr>
          <p:nvPr>
            <p:ph idx="1"/>
          </p:nvPr>
        </p:nvSpPr>
        <p:spPr>
          <a:xfrm>
            <a:off x="587022" y="1825625"/>
            <a:ext cx="10766778" cy="4667250"/>
          </a:xfrm>
        </p:spPr>
        <p:txBody>
          <a:bodyPr/>
          <a:lstStyle/>
          <a:p>
            <a:pPr marL="0" indent="0">
              <a:buNone/>
            </a:pPr>
            <a:r>
              <a:rPr lang="en-US" dirty="0" err="1">
                <a:latin typeface="Sylfaen" panose="010A0502050306030303" pitchFamily="18" charset="0"/>
              </a:rPr>
              <a:t>მთავარი</a:t>
            </a:r>
            <a:r>
              <a:rPr lang="en-US" dirty="0">
                <a:latin typeface="Sylfaen" panose="010A0502050306030303" pitchFamily="18" charset="0"/>
              </a:rPr>
              <a:t> </a:t>
            </a:r>
            <a:r>
              <a:rPr lang="en-US" dirty="0" err="1">
                <a:latin typeface="Sylfaen" panose="010A0502050306030303" pitchFamily="18" charset="0"/>
              </a:rPr>
              <a:t>წინადადების</a:t>
            </a:r>
            <a:r>
              <a:rPr lang="en-US" dirty="0">
                <a:latin typeface="Sylfaen" panose="010A0502050306030303" pitchFamily="18" charset="0"/>
              </a:rPr>
              <a:t> </a:t>
            </a:r>
            <a:r>
              <a:rPr lang="en-US" dirty="0" err="1">
                <a:latin typeface="Sylfaen" panose="010A0502050306030303" pitchFamily="18" charset="0"/>
              </a:rPr>
              <a:t>სპეციფიკური</a:t>
            </a:r>
            <a:r>
              <a:rPr lang="en-US" dirty="0">
                <a:latin typeface="Sylfaen" panose="010A0502050306030303" pitchFamily="18" charset="0"/>
              </a:rPr>
              <a:t> </a:t>
            </a:r>
            <a:r>
              <a:rPr lang="en-US" dirty="0" err="1">
                <a:latin typeface="Sylfaen" panose="010A0502050306030303" pitchFamily="18" charset="0"/>
              </a:rPr>
              <a:t>წევრია</a:t>
            </a:r>
            <a:r>
              <a:rPr lang="en-US" dirty="0">
                <a:latin typeface="Sylfaen" panose="010A0502050306030303" pitchFamily="18" charset="0"/>
              </a:rPr>
              <a:t> </a:t>
            </a:r>
            <a:r>
              <a:rPr lang="en-US" dirty="0" err="1">
                <a:latin typeface="Sylfaen" panose="010A0502050306030303" pitchFamily="18" charset="0"/>
              </a:rPr>
              <a:t>კორელატი</a:t>
            </a:r>
            <a:r>
              <a:rPr lang="en-US" dirty="0">
                <a:latin typeface="Sylfaen" panose="010A0502050306030303" pitchFamily="18" charset="0"/>
              </a:rPr>
              <a:t>, </a:t>
            </a:r>
            <a:r>
              <a:rPr lang="en-US" dirty="0" err="1">
                <a:latin typeface="Sylfaen" panose="010A0502050306030303" pitchFamily="18" charset="0"/>
              </a:rPr>
              <a:t>ანუ</a:t>
            </a:r>
            <a:r>
              <a:rPr lang="en-US" dirty="0">
                <a:latin typeface="Sylfaen" panose="010A0502050306030303" pitchFamily="18" charset="0"/>
              </a:rPr>
              <a:t> </a:t>
            </a:r>
            <a:r>
              <a:rPr lang="en-US" dirty="0" err="1">
                <a:latin typeface="Sylfaen" panose="010A0502050306030303" pitchFamily="18" charset="0"/>
              </a:rPr>
              <a:t>მისათითებელი</a:t>
            </a:r>
            <a:r>
              <a:rPr lang="en-US" dirty="0">
                <a:latin typeface="Sylfaen" panose="010A0502050306030303" pitchFamily="18" charset="0"/>
              </a:rPr>
              <a:t> </a:t>
            </a:r>
            <a:r>
              <a:rPr lang="en-US" dirty="0" err="1">
                <a:latin typeface="Sylfaen" panose="010A0502050306030303" pitchFamily="18" charset="0"/>
              </a:rPr>
              <a:t>სიტყვა</a:t>
            </a:r>
            <a:r>
              <a:rPr lang="en-US" dirty="0">
                <a:latin typeface="Sylfaen" panose="010A0502050306030303" pitchFamily="18" charset="0"/>
              </a:rPr>
              <a:t>, </a:t>
            </a:r>
            <a:r>
              <a:rPr lang="en-US" dirty="0" err="1">
                <a:latin typeface="Sylfaen" panose="010A0502050306030303" pitchFamily="18" charset="0"/>
              </a:rPr>
              <a:t>რომელიც</a:t>
            </a:r>
            <a:r>
              <a:rPr lang="en-US" dirty="0">
                <a:latin typeface="Sylfaen" panose="010A0502050306030303" pitchFamily="18" charset="0"/>
              </a:rPr>
              <a:t> </a:t>
            </a:r>
            <a:r>
              <a:rPr lang="en-US" dirty="0" err="1">
                <a:latin typeface="Sylfaen" panose="010A0502050306030303" pitchFamily="18" charset="0"/>
              </a:rPr>
              <a:t>ნაცვალსახელით</a:t>
            </a:r>
            <a:r>
              <a:rPr lang="en-US" dirty="0">
                <a:latin typeface="Sylfaen" panose="010A0502050306030303" pitchFamily="18" charset="0"/>
              </a:rPr>
              <a:t> </a:t>
            </a:r>
            <a:r>
              <a:rPr lang="en-US" dirty="0" err="1">
                <a:latin typeface="Sylfaen" panose="010A0502050306030303" pitchFamily="18" charset="0"/>
              </a:rPr>
              <a:t>ან</a:t>
            </a:r>
            <a:r>
              <a:rPr lang="en-US" dirty="0">
                <a:latin typeface="Sylfaen" panose="010A0502050306030303" pitchFamily="18" charset="0"/>
              </a:rPr>
              <a:t> </a:t>
            </a:r>
            <a:r>
              <a:rPr lang="en-US" dirty="0" err="1">
                <a:latin typeface="Sylfaen" panose="010A0502050306030303" pitchFamily="18" charset="0"/>
              </a:rPr>
              <a:t>ზმნიზედით</a:t>
            </a:r>
            <a:r>
              <a:rPr lang="en-US" dirty="0">
                <a:latin typeface="Sylfaen" panose="010A0502050306030303" pitchFamily="18" charset="0"/>
              </a:rPr>
              <a:t> </a:t>
            </a:r>
            <a:r>
              <a:rPr lang="en-US" dirty="0" err="1">
                <a:latin typeface="Sylfaen" panose="010A0502050306030303" pitchFamily="18" charset="0"/>
              </a:rPr>
              <a:t>არის</a:t>
            </a:r>
            <a:r>
              <a:rPr lang="en-US" dirty="0">
                <a:latin typeface="Sylfaen" panose="010A0502050306030303" pitchFamily="18" charset="0"/>
              </a:rPr>
              <a:t> </a:t>
            </a:r>
            <a:r>
              <a:rPr lang="en-US" dirty="0" err="1">
                <a:latin typeface="Sylfaen" panose="010A0502050306030303" pitchFamily="18" charset="0"/>
              </a:rPr>
              <a:t>გამოხატული</a:t>
            </a:r>
            <a:r>
              <a:rPr lang="en-US" dirty="0">
                <a:latin typeface="Sylfaen" panose="010A0502050306030303" pitchFamily="18" charset="0"/>
              </a:rPr>
              <a:t>. </a:t>
            </a:r>
            <a:endParaRPr lang="ka-GE" dirty="0">
              <a:latin typeface="Sylfaen" panose="010A0502050306030303" pitchFamily="18" charset="0"/>
            </a:endParaRPr>
          </a:p>
          <a:p>
            <a:pPr marL="0" indent="0">
              <a:buNone/>
            </a:pPr>
            <a:r>
              <a:rPr lang="en-US" dirty="0" err="1">
                <a:latin typeface="Sylfaen" panose="010A0502050306030303" pitchFamily="18" charset="0"/>
              </a:rPr>
              <a:t>კორელატით</a:t>
            </a:r>
            <a:r>
              <a:rPr lang="en-US" dirty="0">
                <a:latin typeface="Sylfaen" panose="010A0502050306030303" pitchFamily="18" charset="0"/>
              </a:rPr>
              <a:t> </a:t>
            </a:r>
            <a:r>
              <a:rPr lang="en-US" dirty="0" err="1">
                <a:latin typeface="Sylfaen" panose="010A0502050306030303" pitchFamily="18" charset="0"/>
              </a:rPr>
              <a:t>განისაზღვრება</a:t>
            </a:r>
            <a:r>
              <a:rPr lang="en-US" dirty="0">
                <a:latin typeface="Sylfaen" panose="010A0502050306030303" pitchFamily="18" charset="0"/>
              </a:rPr>
              <a:t> </a:t>
            </a:r>
            <a:r>
              <a:rPr lang="en-US" dirty="0" err="1">
                <a:latin typeface="Sylfaen" panose="010A0502050306030303" pitchFamily="18" charset="0"/>
              </a:rPr>
              <a:t>დაქვემდებარების</a:t>
            </a:r>
            <a:r>
              <a:rPr lang="en-US" dirty="0">
                <a:latin typeface="Sylfaen" panose="010A0502050306030303" pitchFamily="18" charset="0"/>
              </a:rPr>
              <a:t> </a:t>
            </a:r>
            <a:r>
              <a:rPr lang="en-US" dirty="0" err="1">
                <a:latin typeface="Sylfaen" panose="010A0502050306030303" pitchFamily="18" charset="0"/>
              </a:rPr>
              <a:t>სახე</a:t>
            </a:r>
            <a:r>
              <a:rPr lang="ka-GE" dirty="0">
                <a:latin typeface="Sylfaen" panose="010A0502050306030303" pitchFamily="18" charset="0"/>
              </a:rPr>
              <a:t> (რა სახისაა დამოკიდებული წინადადება)</a:t>
            </a:r>
          </a:p>
          <a:p>
            <a:pPr marL="0" indent="0">
              <a:buNone/>
            </a:pPr>
            <a:r>
              <a:rPr lang="en-US" dirty="0" err="1">
                <a:latin typeface="Sylfaen" panose="010A0502050306030303" pitchFamily="18" charset="0"/>
              </a:rPr>
              <a:t>კორელატი</a:t>
            </a:r>
            <a:r>
              <a:rPr lang="en-US" dirty="0">
                <a:latin typeface="Sylfaen" panose="010A0502050306030303" pitchFamily="18" charset="0"/>
              </a:rPr>
              <a:t> </a:t>
            </a:r>
            <a:r>
              <a:rPr lang="en-US" dirty="0" err="1">
                <a:latin typeface="Sylfaen" panose="010A0502050306030303" pitchFamily="18" charset="0"/>
              </a:rPr>
              <a:t>შეიცავს</a:t>
            </a:r>
            <a:r>
              <a:rPr lang="en-US" dirty="0">
                <a:latin typeface="Sylfaen" panose="010A0502050306030303" pitchFamily="18" charset="0"/>
              </a:rPr>
              <a:t> </a:t>
            </a:r>
            <a:r>
              <a:rPr lang="en-US" dirty="0" err="1">
                <a:latin typeface="Sylfaen" panose="010A0502050306030303" pitchFamily="18" charset="0"/>
              </a:rPr>
              <a:t>ზოგად</a:t>
            </a:r>
            <a:r>
              <a:rPr lang="en-US" dirty="0">
                <a:latin typeface="Sylfaen" panose="010A0502050306030303" pitchFamily="18" charset="0"/>
              </a:rPr>
              <a:t> </a:t>
            </a:r>
            <a:r>
              <a:rPr lang="en-US" dirty="0" err="1">
                <a:latin typeface="Sylfaen" panose="010A0502050306030303" pitchFamily="18" charset="0"/>
              </a:rPr>
              <a:t>მნიშვნელობას</a:t>
            </a:r>
            <a:r>
              <a:rPr lang="en-US" dirty="0">
                <a:latin typeface="Sylfaen" panose="010A0502050306030303" pitchFamily="18" charset="0"/>
              </a:rPr>
              <a:t>, </a:t>
            </a:r>
            <a:r>
              <a:rPr lang="en-US" dirty="0" err="1">
                <a:latin typeface="Sylfaen" panose="010A0502050306030303" pitchFamily="18" charset="0"/>
              </a:rPr>
              <a:t>რომლის</a:t>
            </a:r>
            <a:r>
              <a:rPr lang="en-US" dirty="0">
                <a:latin typeface="Sylfaen" panose="010A0502050306030303" pitchFamily="18" charset="0"/>
              </a:rPr>
              <a:t> </a:t>
            </a:r>
            <a:r>
              <a:rPr lang="en-US" dirty="0" err="1">
                <a:latin typeface="Sylfaen" panose="010A0502050306030303" pitchFamily="18" charset="0"/>
              </a:rPr>
              <a:t>ახსნა-დაკონკრეტებაც</a:t>
            </a:r>
            <a:r>
              <a:rPr lang="en-US" dirty="0">
                <a:latin typeface="Sylfaen" panose="010A0502050306030303" pitchFamily="18" charset="0"/>
              </a:rPr>
              <a:t> </a:t>
            </a:r>
            <a:r>
              <a:rPr lang="en-US" dirty="0" err="1">
                <a:latin typeface="Sylfaen" panose="010A0502050306030303" pitchFamily="18" charset="0"/>
              </a:rPr>
              <a:t>ხდება</a:t>
            </a:r>
            <a:r>
              <a:rPr lang="en-US" dirty="0">
                <a:latin typeface="Sylfaen" panose="010A0502050306030303" pitchFamily="18" charset="0"/>
              </a:rPr>
              <a:t> </a:t>
            </a:r>
            <a:r>
              <a:rPr lang="en-US" dirty="0" err="1">
                <a:latin typeface="Sylfaen" panose="010A0502050306030303" pitchFamily="18" charset="0"/>
              </a:rPr>
              <a:t>დამოკიდებული</a:t>
            </a:r>
            <a:r>
              <a:rPr lang="en-US" dirty="0">
                <a:latin typeface="Sylfaen" panose="010A0502050306030303" pitchFamily="18" charset="0"/>
              </a:rPr>
              <a:t> (</a:t>
            </a:r>
            <a:r>
              <a:rPr lang="en-US" dirty="0" err="1">
                <a:latin typeface="Sylfaen" panose="010A0502050306030303" pitchFamily="18" charset="0"/>
              </a:rPr>
              <a:t>დაქვემდებარებული</a:t>
            </a:r>
            <a:r>
              <a:rPr lang="en-US" dirty="0">
                <a:latin typeface="Sylfaen" panose="010A0502050306030303" pitchFamily="18" charset="0"/>
              </a:rPr>
              <a:t>) </a:t>
            </a:r>
            <a:r>
              <a:rPr lang="en-US" dirty="0" err="1">
                <a:latin typeface="Sylfaen" panose="010A0502050306030303" pitchFamily="18" charset="0"/>
              </a:rPr>
              <a:t>წინადადებით</a:t>
            </a:r>
            <a:r>
              <a:rPr lang="en-US" dirty="0">
                <a:latin typeface="Sylfaen" panose="010A0502050306030303" pitchFamily="18" charset="0"/>
              </a:rPr>
              <a:t>; </a:t>
            </a:r>
            <a:endParaRPr lang="ka-GE" dirty="0">
              <a:latin typeface="Sylfaen" panose="010A0502050306030303" pitchFamily="18" charset="0"/>
            </a:endParaRPr>
          </a:p>
          <a:p>
            <a:pPr marL="0" indent="0">
              <a:buNone/>
            </a:pPr>
            <a:r>
              <a:rPr lang="en-US" dirty="0" err="1">
                <a:latin typeface="Sylfaen" panose="010A0502050306030303" pitchFamily="18" charset="0"/>
              </a:rPr>
              <a:t>შესაბამისად</a:t>
            </a:r>
            <a:r>
              <a:rPr lang="en-US" dirty="0">
                <a:latin typeface="Sylfaen" panose="010A0502050306030303" pitchFamily="18" charset="0"/>
              </a:rPr>
              <a:t>, </a:t>
            </a:r>
            <a:r>
              <a:rPr lang="en-US" dirty="0" err="1">
                <a:latin typeface="Sylfaen" panose="010A0502050306030303" pitchFamily="18" charset="0"/>
              </a:rPr>
              <a:t>სინტაქსური</a:t>
            </a:r>
            <a:r>
              <a:rPr lang="en-US" dirty="0">
                <a:latin typeface="Sylfaen" panose="010A0502050306030303" pitchFamily="18" charset="0"/>
              </a:rPr>
              <a:t> </a:t>
            </a:r>
            <a:r>
              <a:rPr lang="en-US" dirty="0" err="1">
                <a:latin typeface="Sylfaen" panose="010A0502050306030303" pitchFamily="18" charset="0"/>
              </a:rPr>
              <a:t>დაქვემდებარება</a:t>
            </a:r>
            <a:r>
              <a:rPr lang="en-US" dirty="0">
                <a:latin typeface="Sylfaen" panose="010A0502050306030303" pitchFamily="18" charset="0"/>
              </a:rPr>
              <a:t> </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სახის</a:t>
            </a:r>
            <a:r>
              <a:rPr lang="en-US" dirty="0">
                <a:latin typeface="Sylfaen" panose="010A0502050306030303" pitchFamily="18" charset="0"/>
              </a:rPr>
              <a:t> </a:t>
            </a:r>
            <a:r>
              <a:rPr lang="en-US" dirty="0" err="1">
                <a:latin typeface="Sylfaen" panose="010A0502050306030303" pitchFamily="18" charset="0"/>
              </a:rPr>
              <a:t>იქნება</a:t>
            </a:r>
            <a:r>
              <a:rPr lang="en-US" dirty="0">
                <a:latin typeface="Sylfaen" panose="010A0502050306030303" pitchFamily="18" charset="0"/>
              </a:rPr>
              <a:t>, </a:t>
            </a:r>
            <a:r>
              <a:rPr lang="en-US" dirty="0" err="1">
                <a:latin typeface="Sylfaen" panose="010A0502050306030303" pitchFamily="18" charset="0"/>
              </a:rPr>
              <a:t>რა</a:t>
            </a:r>
            <a:r>
              <a:rPr lang="en-US" dirty="0">
                <a:latin typeface="Sylfaen" panose="010A0502050306030303" pitchFamily="18" charset="0"/>
              </a:rPr>
              <a:t> </a:t>
            </a:r>
            <a:r>
              <a:rPr lang="en-US" dirty="0" err="1">
                <a:latin typeface="Sylfaen" panose="010A0502050306030303" pitchFamily="18" charset="0"/>
              </a:rPr>
              <a:t>წევრიცაა</a:t>
            </a:r>
            <a:r>
              <a:rPr lang="en-US" dirty="0">
                <a:latin typeface="Sylfaen" panose="010A0502050306030303" pitchFamily="18" charset="0"/>
              </a:rPr>
              <a:t> </a:t>
            </a:r>
            <a:r>
              <a:rPr lang="en-US" dirty="0" err="1">
                <a:latin typeface="Sylfaen" panose="010A0502050306030303" pitchFamily="18" charset="0"/>
              </a:rPr>
              <a:t>მთავარი</a:t>
            </a:r>
            <a:r>
              <a:rPr lang="en-US" dirty="0">
                <a:latin typeface="Sylfaen" panose="010A0502050306030303" pitchFamily="18" charset="0"/>
              </a:rPr>
              <a:t> </a:t>
            </a:r>
            <a:r>
              <a:rPr lang="en-US" dirty="0" err="1">
                <a:latin typeface="Sylfaen" panose="010A0502050306030303" pitchFamily="18" charset="0"/>
              </a:rPr>
              <a:t>წინადადების</a:t>
            </a:r>
            <a:r>
              <a:rPr lang="en-US" dirty="0">
                <a:latin typeface="Sylfaen" panose="010A0502050306030303" pitchFamily="18" charset="0"/>
              </a:rPr>
              <a:t> </a:t>
            </a:r>
            <a:r>
              <a:rPr lang="en-US" dirty="0" err="1">
                <a:latin typeface="Sylfaen" panose="010A0502050306030303" pitchFamily="18" charset="0"/>
              </a:rPr>
              <a:t>კორელატი</a:t>
            </a:r>
            <a:r>
              <a:rPr lang="ka-GE" dirty="0">
                <a:latin typeface="Sylfaen" panose="010A0502050306030303" pitchFamily="18" charset="0"/>
              </a:rPr>
              <a:t>.</a:t>
            </a:r>
            <a:r>
              <a:rPr lang="en-US" dirty="0">
                <a:latin typeface="Sylfaen" panose="010A0502050306030303" pitchFamily="18" charset="0"/>
              </a:rPr>
              <a:t> </a:t>
            </a:r>
          </a:p>
        </p:txBody>
      </p:sp>
    </p:spTree>
    <p:extLst>
      <p:ext uri="{BB962C8B-B14F-4D97-AF65-F5344CB8AC3E}">
        <p14:creationId xmlns:p14="http://schemas.microsoft.com/office/powerpoint/2010/main" val="621792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562AEC-5136-43AE-B9F2-928F18FA0883}"/>
              </a:ext>
            </a:extLst>
          </p:cNvPr>
          <p:cNvSpPr>
            <a:spLocks noGrp="1"/>
          </p:cNvSpPr>
          <p:nvPr>
            <p:ph idx="1"/>
          </p:nvPr>
        </p:nvSpPr>
        <p:spPr>
          <a:xfrm>
            <a:off x="838200" y="-1"/>
            <a:ext cx="10515600" cy="5185611"/>
          </a:xfrm>
        </p:spPr>
        <p:txBody>
          <a:bodyPr>
            <a:normAutofit/>
          </a:bodyPr>
          <a:lstStyle/>
          <a:p>
            <a:pPr marL="0" indent="0">
              <a:buNone/>
            </a:pPr>
            <a:endParaRPr lang="ka-GE" sz="4000" dirty="0"/>
          </a:p>
          <a:p>
            <a:pPr marL="0" indent="0" algn="ctr">
              <a:buNone/>
            </a:pPr>
            <a:r>
              <a:rPr lang="ka-GE" sz="4000" dirty="0">
                <a:solidFill>
                  <a:schemeClr val="accent2">
                    <a:lumMod val="75000"/>
                  </a:schemeClr>
                </a:solidFill>
              </a:rPr>
              <a:t>აგებულების მიხედვით ქართულში სამი ტიპის წინადადება გამოიყოფა: </a:t>
            </a:r>
            <a:endParaRPr lang="en-US" sz="4000" dirty="0">
              <a:solidFill>
                <a:schemeClr val="accent2">
                  <a:lumMod val="75000"/>
                </a:schemeClr>
              </a:solidFill>
            </a:endParaRPr>
          </a:p>
          <a:p>
            <a:pPr marL="0" indent="0">
              <a:buNone/>
            </a:pPr>
            <a:endParaRPr lang="ka-GE" sz="4000" dirty="0"/>
          </a:p>
          <a:p>
            <a:pPr algn="ctr">
              <a:buFont typeface="Wingdings" panose="05000000000000000000" pitchFamily="2" charset="2"/>
              <a:buChar char="Ø"/>
            </a:pPr>
            <a:r>
              <a:rPr lang="ka-GE" sz="4000" b="1" dirty="0"/>
              <a:t>მარტივი</a:t>
            </a:r>
          </a:p>
          <a:p>
            <a:pPr algn="ctr">
              <a:buFont typeface="Wingdings" panose="05000000000000000000" pitchFamily="2" charset="2"/>
              <a:buChar char="Ø"/>
            </a:pPr>
            <a:r>
              <a:rPr lang="ka-GE" sz="4000" b="1" dirty="0"/>
              <a:t>შერწყმული </a:t>
            </a:r>
          </a:p>
          <a:p>
            <a:pPr algn="ctr">
              <a:buFont typeface="Wingdings" panose="05000000000000000000" pitchFamily="2" charset="2"/>
              <a:buChar char="Ø"/>
            </a:pPr>
            <a:r>
              <a:rPr lang="ka-GE" sz="4000" b="1" dirty="0"/>
              <a:t>რთული (თანწყობილი და ქვეწყობილი).</a:t>
            </a:r>
          </a:p>
          <a:p>
            <a:pPr marL="0" indent="0">
              <a:buNone/>
            </a:pPr>
            <a:endParaRPr lang="en-US" dirty="0"/>
          </a:p>
        </p:txBody>
      </p:sp>
    </p:spTree>
    <p:extLst>
      <p:ext uri="{BB962C8B-B14F-4D97-AF65-F5344CB8AC3E}">
        <p14:creationId xmlns:p14="http://schemas.microsoft.com/office/powerpoint/2010/main" val="1711083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92D4D-DCC1-4768-9B7D-9C2F58A2CFEB}"/>
              </a:ext>
            </a:extLst>
          </p:cNvPr>
          <p:cNvSpPr>
            <a:spLocks noGrp="1"/>
          </p:cNvSpPr>
          <p:nvPr>
            <p:ph type="title"/>
          </p:nvPr>
        </p:nvSpPr>
        <p:spPr/>
        <p:txBody>
          <a:bodyPr/>
          <a:lstStyle/>
          <a:p>
            <a:r>
              <a:rPr lang="ka-GE" b="1" dirty="0">
                <a:solidFill>
                  <a:schemeClr val="accent2">
                    <a:lumMod val="75000"/>
                  </a:schemeClr>
                </a:solidFill>
              </a:rPr>
              <a:t>კორელატის გამოყენების მაგალითები </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A25364A1-727A-4B2E-9A28-F1DE7A0396E9}"/>
              </a:ext>
            </a:extLst>
          </p:cNvPr>
          <p:cNvSpPr>
            <a:spLocks noGrp="1"/>
          </p:cNvSpPr>
          <p:nvPr>
            <p:ph idx="1"/>
          </p:nvPr>
        </p:nvSpPr>
        <p:spPr/>
        <p:txBody>
          <a:bodyPr>
            <a:normAutofit fontScale="92500" lnSpcReduction="20000"/>
          </a:bodyPr>
          <a:lstStyle/>
          <a:p>
            <a:r>
              <a:rPr lang="en-US" dirty="0">
                <a:latin typeface="Sylfaen" panose="010A0502050306030303" pitchFamily="18" charset="0"/>
              </a:rPr>
              <a:t>(</a:t>
            </a:r>
            <a:r>
              <a:rPr lang="en-US" dirty="0" err="1">
                <a:latin typeface="Sylfaen" panose="010A0502050306030303" pitchFamily="18" charset="0"/>
              </a:rPr>
              <a:t>მთავარი</a:t>
            </a:r>
            <a:r>
              <a:rPr lang="en-US" dirty="0">
                <a:latin typeface="Sylfaen" panose="010A0502050306030303" pitchFamily="18" charset="0"/>
              </a:rPr>
              <a:t>:) </a:t>
            </a:r>
            <a:r>
              <a:rPr lang="en-US" dirty="0" err="1">
                <a:solidFill>
                  <a:srgbClr val="FF0000"/>
                </a:solidFill>
                <a:latin typeface="Sylfaen" panose="010A0502050306030303" pitchFamily="18" charset="0"/>
              </a:rPr>
              <a:t>ქუჩაში</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გამოჩნდა</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ის</a:t>
            </a:r>
            <a:r>
              <a:rPr lang="en-US" dirty="0">
                <a:solidFill>
                  <a:srgbClr val="FF0000"/>
                </a:solidFill>
                <a:latin typeface="Sylfaen" panose="010A0502050306030303" pitchFamily="18" charset="0"/>
              </a:rPr>
              <a:t> </a:t>
            </a:r>
            <a:r>
              <a:rPr lang="en-US" dirty="0">
                <a:latin typeface="Sylfaen" panose="010A0502050306030303" pitchFamily="18" charset="0"/>
              </a:rPr>
              <a:t>(</a:t>
            </a:r>
            <a:r>
              <a:rPr lang="en-US" dirty="0" err="1">
                <a:latin typeface="Sylfaen" panose="010A0502050306030303" pitchFamily="18" charset="0"/>
              </a:rPr>
              <a:t>კორელატი</a:t>
            </a:r>
            <a:r>
              <a:rPr lang="en-US" dirty="0">
                <a:latin typeface="Sylfaen" panose="010A0502050306030303" pitchFamily="18" charset="0"/>
              </a:rPr>
              <a:t> – </a:t>
            </a:r>
            <a:r>
              <a:rPr lang="en-US" dirty="0" err="1">
                <a:latin typeface="Sylfaen" panose="010A0502050306030303" pitchFamily="18" charset="0"/>
              </a:rPr>
              <a:t>ქვემდ</a:t>
            </a:r>
            <a:r>
              <a:rPr lang="en-US" dirty="0">
                <a:latin typeface="Sylfaen" panose="010A0502050306030303" pitchFamily="18" charset="0"/>
              </a:rPr>
              <a:t>.), (</a:t>
            </a:r>
            <a:r>
              <a:rPr lang="en-US" dirty="0" err="1">
                <a:latin typeface="Sylfaen" panose="010A0502050306030303" pitchFamily="18" charset="0"/>
              </a:rPr>
              <a:t>ქვემდ</a:t>
            </a:r>
            <a:r>
              <a:rPr lang="en-US" dirty="0">
                <a:latin typeface="Sylfaen" panose="010A0502050306030303" pitchFamily="18" charset="0"/>
              </a:rPr>
              <a:t>. </a:t>
            </a:r>
            <a:r>
              <a:rPr lang="en-US" dirty="0" err="1">
                <a:latin typeface="Sylfaen" panose="010A0502050306030303" pitchFamily="18" charset="0"/>
              </a:rPr>
              <a:t>დამოკიდებული</a:t>
            </a:r>
            <a:r>
              <a:rPr lang="en-US" dirty="0">
                <a:latin typeface="Sylfaen" panose="010A0502050306030303" pitchFamily="18" charset="0"/>
              </a:rPr>
              <a:t>:) </a:t>
            </a:r>
            <a:r>
              <a:rPr lang="en-US" dirty="0" err="1">
                <a:solidFill>
                  <a:srgbClr val="FF0000"/>
                </a:solidFill>
                <a:latin typeface="Sylfaen" panose="010A0502050306030303" pitchFamily="18" charset="0"/>
              </a:rPr>
              <a:t>ვისაც</a:t>
            </a:r>
            <a:r>
              <a:rPr lang="en-US" dirty="0">
                <a:latin typeface="Sylfaen" panose="010A0502050306030303" pitchFamily="18" charset="0"/>
              </a:rPr>
              <a:t> (</a:t>
            </a:r>
            <a:r>
              <a:rPr lang="en-US" dirty="0" err="1">
                <a:latin typeface="Sylfaen" panose="010A0502050306030303" pitchFamily="18" charset="0"/>
              </a:rPr>
              <a:t>წევრ-კავშირი</a:t>
            </a:r>
            <a:r>
              <a:rPr lang="en-US" dirty="0">
                <a:latin typeface="Sylfaen" panose="010A0502050306030303" pitchFamily="18" charset="0"/>
              </a:rPr>
              <a:t>) </a:t>
            </a:r>
            <a:r>
              <a:rPr lang="en-US" dirty="0" err="1">
                <a:solidFill>
                  <a:srgbClr val="FF0000"/>
                </a:solidFill>
                <a:latin typeface="Sylfaen" panose="010A0502050306030303" pitchFamily="18" charset="0"/>
              </a:rPr>
              <a:t>დიდხანს</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ველოდი</a:t>
            </a:r>
            <a:r>
              <a:rPr lang="en-US" dirty="0">
                <a:latin typeface="Sylfaen" panose="010A0502050306030303" pitchFamily="18" charset="0"/>
              </a:rPr>
              <a:t>;</a:t>
            </a:r>
          </a:p>
          <a:p>
            <a:r>
              <a:rPr lang="en-US" dirty="0">
                <a:latin typeface="Sylfaen" panose="010A0502050306030303" pitchFamily="18" charset="0"/>
              </a:rPr>
              <a:t>(</a:t>
            </a:r>
            <a:r>
              <a:rPr lang="en-US" dirty="0" err="1">
                <a:latin typeface="Sylfaen" panose="010A0502050306030303" pitchFamily="18" charset="0"/>
              </a:rPr>
              <a:t>მთავარი</a:t>
            </a:r>
            <a:r>
              <a:rPr lang="en-US" dirty="0">
                <a:latin typeface="Sylfaen" panose="010A0502050306030303" pitchFamily="18" charset="0"/>
              </a:rPr>
              <a:t>:) </a:t>
            </a:r>
            <a:r>
              <a:rPr lang="en-US" dirty="0" err="1">
                <a:solidFill>
                  <a:srgbClr val="FF0000"/>
                </a:solidFill>
                <a:latin typeface="Sylfaen" panose="010A0502050306030303" pitchFamily="18" charset="0"/>
              </a:rPr>
              <a:t>კაცმა</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ის</a:t>
            </a:r>
            <a:r>
              <a:rPr lang="en-US" dirty="0">
                <a:solidFill>
                  <a:srgbClr val="FF0000"/>
                </a:solidFill>
                <a:latin typeface="Sylfaen" panose="010A0502050306030303" pitchFamily="18" charset="0"/>
              </a:rPr>
              <a:t> </a:t>
            </a:r>
            <a:r>
              <a:rPr lang="en-US" dirty="0">
                <a:latin typeface="Sylfaen" panose="010A0502050306030303" pitchFamily="18" charset="0"/>
              </a:rPr>
              <a:t>(</a:t>
            </a:r>
            <a:r>
              <a:rPr lang="en-US" dirty="0" err="1">
                <a:latin typeface="Sylfaen" panose="010A0502050306030303" pitchFamily="18" charset="0"/>
              </a:rPr>
              <a:t>კორელატი</a:t>
            </a:r>
            <a:r>
              <a:rPr lang="en-US" dirty="0">
                <a:latin typeface="Sylfaen" panose="010A0502050306030303" pitchFamily="18" charset="0"/>
              </a:rPr>
              <a:t> – </a:t>
            </a:r>
            <a:r>
              <a:rPr lang="en-US" dirty="0" err="1">
                <a:latin typeface="Sylfaen" panose="010A0502050306030303" pitchFamily="18" charset="0"/>
              </a:rPr>
              <a:t>პირდ</a:t>
            </a:r>
            <a:r>
              <a:rPr lang="en-US" dirty="0">
                <a:latin typeface="Sylfaen" panose="010A0502050306030303" pitchFamily="18" charset="0"/>
              </a:rPr>
              <a:t>. </a:t>
            </a:r>
            <a:r>
              <a:rPr lang="en-US" dirty="0" err="1">
                <a:latin typeface="Sylfaen" panose="010A0502050306030303" pitchFamily="18" charset="0"/>
              </a:rPr>
              <a:t>დამატ</a:t>
            </a:r>
            <a:r>
              <a:rPr lang="en-US" dirty="0">
                <a:latin typeface="Sylfaen" panose="010A0502050306030303" pitchFamily="18" charset="0"/>
              </a:rPr>
              <a:t>.) </a:t>
            </a:r>
            <a:r>
              <a:rPr lang="en-US" dirty="0" err="1">
                <a:solidFill>
                  <a:srgbClr val="FF0000"/>
                </a:solidFill>
                <a:latin typeface="Sylfaen" panose="010A0502050306030303" pitchFamily="18" charset="0"/>
              </a:rPr>
              <a:t>გააკეთა</a:t>
            </a:r>
            <a:r>
              <a:rPr lang="en-US" dirty="0">
                <a:solidFill>
                  <a:srgbClr val="FF0000"/>
                </a:solidFill>
                <a:latin typeface="Sylfaen" panose="010A0502050306030303" pitchFamily="18" charset="0"/>
              </a:rPr>
              <a:t>, </a:t>
            </a:r>
            <a:r>
              <a:rPr lang="en-US" dirty="0">
                <a:latin typeface="Sylfaen" panose="010A0502050306030303" pitchFamily="18" charset="0"/>
              </a:rPr>
              <a:t>(</a:t>
            </a:r>
            <a:r>
              <a:rPr lang="en-US" dirty="0" err="1">
                <a:latin typeface="Sylfaen" panose="010A0502050306030303" pitchFamily="18" charset="0"/>
              </a:rPr>
              <a:t>პირდ</a:t>
            </a:r>
            <a:r>
              <a:rPr lang="en-US" dirty="0">
                <a:latin typeface="Sylfaen" panose="010A0502050306030303" pitchFamily="18" charset="0"/>
              </a:rPr>
              <a:t>. </a:t>
            </a:r>
            <a:r>
              <a:rPr lang="en-US" dirty="0" err="1">
                <a:latin typeface="Sylfaen" panose="010A0502050306030303" pitchFamily="18" charset="0"/>
              </a:rPr>
              <a:t>დამატ</a:t>
            </a:r>
            <a:r>
              <a:rPr lang="en-US" dirty="0">
                <a:latin typeface="Sylfaen" panose="010A0502050306030303" pitchFamily="18" charset="0"/>
              </a:rPr>
              <a:t>. </a:t>
            </a:r>
            <a:r>
              <a:rPr lang="en-US" dirty="0" err="1">
                <a:latin typeface="Sylfaen" panose="010A0502050306030303" pitchFamily="18" charset="0"/>
              </a:rPr>
              <a:t>დამოკიდებული</a:t>
            </a:r>
            <a:r>
              <a:rPr lang="en-US" dirty="0">
                <a:latin typeface="Sylfaen" panose="010A0502050306030303" pitchFamily="18" charset="0"/>
              </a:rPr>
              <a:t>:) </a:t>
            </a:r>
            <a:r>
              <a:rPr lang="en-US" dirty="0" err="1">
                <a:solidFill>
                  <a:srgbClr val="FF0000"/>
                </a:solidFill>
                <a:latin typeface="Sylfaen" panose="010A0502050306030303" pitchFamily="18" charset="0"/>
              </a:rPr>
              <a:t>რაც</a:t>
            </a:r>
            <a:r>
              <a:rPr lang="en-US" dirty="0">
                <a:latin typeface="Sylfaen" panose="010A0502050306030303" pitchFamily="18" charset="0"/>
              </a:rPr>
              <a:t> (</a:t>
            </a:r>
            <a:r>
              <a:rPr lang="en-US" dirty="0" err="1">
                <a:latin typeface="Sylfaen" panose="010A0502050306030303" pitchFamily="18" charset="0"/>
              </a:rPr>
              <a:t>წევრ-კავშირი</a:t>
            </a:r>
            <a:r>
              <a:rPr lang="en-US" dirty="0">
                <a:latin typeface="Sylfaen" panose="010A0502050306030303" pitchFamily="18" charset="0"/>
              </a:rPr>
              <a:t>) </a:t>
            </a:r>
            <a:r>
              <a:rPr lang="en-US" dirty="0" err="1">
                <a:solidFill>
                  <a:srgbClr val="FF0000"/>
                </a:solidFill>
                <a:latin typeface="Sylfaen" panose="010A0502050306030303" pitchFamily="18" charset="0"/>
              </a:rPr>
              <a:t>ჩაფიქრებული</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ჰქონდა</a:t>
            </a:r>
            <a:r>
              <a:rPr lang="en-US" dirty="0">
                <a:solidFill>
                  <a:srgbClr val="FF0000"/>
                </a:solidFill>
                <a:latin typeface="Sylfaen" panose="010A0502050306030303" pitchFamily="18" charset="0"/>
              </a:rPr>
              <a:t>;</a:t>
            </a:r>
          </a:p>
          <a:p>
            <a:r>
              <a:rPr lang="en-US" dirty="0">
                <a:latin typeface="Sylfaen" panose="010A0502050306030303" pitchFamily="18" charset="0"/>
              </a:rPr>
              <a:t>(</a:t>
            </a:r>
            <a:r>
              <a:rPr lang="en-US" dirty="0" err="1">
                <a:latin typeface="Sylfaen" panose="010A0502050306030303" pitchFamily="18" charset="0"/>
              </a:rPr>
              <a:t>მთავარი</a:t>
            </a:r>
            <a:r>
              <a:rPr lang="en-US" dirty="0">
                <a:latin typeface="Sylfaen" panose="010A0502050306030303" pitchFamily="18" charset="0"/>
              </a:rPr>
              <a:t>:) </a:t>
            </a:r>
            <a:r>
              <a:rPr lang="en-US" dirty="0" err="1">
                <a:solidFill>
                  <a:srgbClr val="FF0000"/>
                </a:solidFill>
                <a:latin typeface="Sylfaen" panose="010A0502050306030303" pitchFamily="18" charset="0"/>
              </a:rPr>
              <a:t>გოგონამ</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იქითკენ</a:t>
            </a:r>
            <a:r>
              <a:rPr lang="en-US" dirty="0">
                <a:solidFill>
                  <a:srgbClr val="FF0000"/>
                </a:solidFill>
                <a:latin typeface="Sylfaen" panose="010A0502050306030303" pitchFamily="18" charset="0"/>
              </a:rPr>
              <a:t> </a:t>
            </a:r>
            <a:r>
              <a:rPr lang="en-US" dirty="0">
                <a:latin typeface="Sylfaen" panose="010A0502050306030303" pitchFamily="18" charset="0"/>
              </a:rPr>
              <a:t>(</a:t>
            </a:r>
            <a:r>
              <a:rPr lang="en-US" dirty="0" err="1">
                <a:latin typeface="Sylfaen" panose="010A0502050306030303" pitchFamily="18" charset="0"/>
              </a:rPr>
              <a:t>კორელატი</a:t>
            </a:r>
            <a:r>
              <a:rPr lang="en-US" dirty="0">
                <a:latin typeface="Sylfaen" panose="010A0502050306030303" pitchFamily="18" charset="0"/>
              </a:rPr>
              <a:t> – </a:t>
            </a:r>
            <a:r>
              <a:rPr lang="en-US" dirty="0" err="1">
                <a:latin typeface="Sylfaen" panose="010A0502050306030303" pitchFamily="18" charset="0"/>
              </a:rPr>
              <a:t>ადგ</a:t>
            </a:r>
            <a:r>
              <a:rPr lang="en-US" dirty="0">
                <a:latin typeface="Sylfaen" panose="010A0502050306030303" pitchFamily="18" charset="0"/>
              </a:rPr>
              <a:t>. </a:t>
            </a:r>
            <a:r>
              <a:rPr lang="en-US" dirty="0" err="1">
                <a:latin typeface="Sylfaen" panose="010A0502050306030303" pitchFamily="18" charset="0"/>
              </a:rPr>
              <a:t>გარემ</a:t>
            </a:r>
            <a:r>
              <a:rPr lang="en-US" dirty="0">
                <a:latin typeface="Sylfaen" panose="010A0502050306030303" pitchFamily="18" charset="0"/>
              </a:rPr>
              <a:t>.) </a:t>
            </a:r>
            <a:r>
              <a:rPr lang="en-US" dirty="0" err="1">
                <a:solidFill>
                  <a:srgbClr val="FF0000"/>
                </a:solidFill>
                <a:latin typeface="Sylfaen" panose="010A0502050306030303" pitchFamily="18" charset="0"/>
              </a:rPr>
              <a:t>გაიხედა</a:t>
            </a:r>
            <a:r>
              <a:rPr lang="en-US" dirty="0">
                <a:solidFill>
                  <a:srgbClr val="FF0000"/>
                </a:solidFill>
                <a:latin typeface="Sylfaen" panose="010A0502050306030303" pitchFamily="18" charset="0"/>
              </a:rPr>
              <a:t>, </a:t>
            </a:r>
            <a:r>
              <a:rPr lang="en-US" dirty="0">
                <a:latin typeface="Sylfaen" panose="010A0502050306030303" pitchFamily="18" charset="0"/>
              </a:rPr>
              <a:t> (</a:t>
            </a:r>
            <a:r>
              <a:rPr lang="en-US" dirty="0" err="1">
                <a:latin typeface="Sylfaen" panose="010A0502050306030303" pitchFamily="18" charset="0"/>
              </a:rPr>
              <a:t>ადგ</a:t>
            </a:r>
            <a:r>
              <a:rPr lang="en-US" dirty="0">
                <a:latin typeface="Sylfaen" panose="010A0502050306030303" pitchFamily="18" charset="0"/>
              </a:rPr>
              <a:t>. </a:t>
            </a:r>
            <a:r>
              <a:rPr lang="en-US" dirty="0" err="1">
                <a:latin typeface="Sylfaen" panose="010A0502050306030303" pitchFamily="18" charset="0"/>
              </a:rPr>
              <a:t>გარემ</a:t>
            </a:r>
            <a:r>
              <a:rPr lang="en-US" dirty="0">
                <a:latin typeface="Sylfaen" panose="010A0502050306030303" pitchFamily="18" charset="0"/>
              </a:rPr>
              <a:t>. </a:t>
            </a:r>
            <a:r>
              <a:rPr lang="en-US" dirty="0" err="1">
                <a:latin typeface="Sylfaen" panose="010A0502050306030303" pitchFamily="18" charset="0"/>
              </a:rPr>
              <a:t>დამოკიდებული</a:t>
            </a:r>
            <a:r>
              <a:rPr lang="en-US" dirty="0">
                <a:latin typeface="Sylfaen" panose="010A0502050306030303" pitchFamily="18" charset="0"/>
              </a:rPr>
              <a:t>:) </a:t>
            </a:r>
            <a:r>
              <a:rPr lang="en-US" dirty="0" err="1">
                <a:solidFill>
                  <a:srgbClr val="FF0000"/>
                </a:solidFill>
                <a:latin typeface="Sylfaen" panose="010A0502050306030303" pitchFamily="18" charset="0"/>
              </a:rPr>
              <a:t>საიდანაც</a:t>
            </a:r>
            <a:r>
              <a:rPr lang="en-US" dirty="0">
                <a:latin typeface="Sylfaen" panose="010A0502050306030303" pitchFamily="18" charset="0"/>
              </a:rPr>
              <a:t> (</a:t>
            </a:r>
            <a:r>
              <a:rPr lang="en-US" dirty="0" err="1">
                <a:latin typeface="Sylfaen" panose="010A0502050306030303" pitchFamily="18" charset="0"/>
              </a:rPr>
              <a:t>წევრ-კავშირი</a:t>
            </a:r>
            <a:r>
              <a:rPr lang="en-US" dirty="0">
                <a:latin typeface="Sylfaen" panose="010A0502050306030303" pitchFamily="18" charset="0"/>
              </a:rPr>
              <a:t>) </a:t>
            </a:r>
            <a:r>
              <a:rPr lang="en-US" dirty="0" err="1">
                <a:solidFill>
                  <a:srgbClr val="FF0000"/>
                </a:solidFill>
                <a:latin typeface="Sylfaen" panose="010A0502050306030303" pitchFamily="18" charset="0"/>
              </a:rPr>
              <a:t>ხმაური</a:t>
            </a:r>
            <a:endParaRPr lang="en-US" dirty="0">
              <a:solidFill>
                <a:srgbClr val="FF0000"/>
              </a:solidFill>
              <a:latin typeface="Sylfaen" panose="010A0502050306030303" pitchFamily="18" charset="0"/>
            </a:endParaRPr>
          </a:p>
          <a:p>
            <a:pPr marL="0" indent="0">
              <a:buNone/>
            </a:pPr>
            <a:r>
              <a:rPr lang="ka-GE"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მოდიოდა</a:t>
            </a:r>
            <a:r>
              <a:rPr lang="en-US" dirty="0">
                <a:solidFill>
                  <a:srgbClr val="FF0000"/>
                </a:solidFill>
                <a:latin typeface="Sylfaen" panose="010A0502050306030303" pitchFamily="18" charset="0"/>
              </a:rPr>
              <a:t>...</a:t>
            </a:r>
          </a:p>
          <a:p>
            <a:r>
              <a:rPr lang="en-US" dirty="0" err="1">
                <a:latin typeface="Sylfaen" panose="010A0502050306030303" pitchFamily="18" charset="0"/>
              </a:rPr>
              <a:t>განსაზღვრებით</a:t>
            </a:r>
            <a:r>
              <a:rPr lang="en-US" dirty="0">
                <a:latin typeface="Sylfaen" panose="010A0502050306030303" pitchFamily="18" charset="0"/>
              </a:rPr>
              <a:t> </a:t>
            </a:r>
            <a:r>
              <a:rPr lang="en-US" dirty="0" err="1">
                <a:latin typeface="Sylfaen" panose="010A0502050306030303" pitchFamily="18" charset="0"/>
              </a:rPr>
              <a:t>დამოკიდებულ</a:t>
            </a:r>
            <a:r>
              <a:rPr lang="en-US" dirty="0">
                <a:latin typeface="Sylfaen" panose="010A0502050306030303" pitchFamily="18" charset="0"/>
              </a:rPr>
              <a:t> </a:t>
            </a:r>
            <a:r>
              <a:rPr lang="en-US" dirty="0" err="1">
                <a:latin typeface="Sylfaen" panose="010A0502050306030303" pitchFamily="18" charset="0"/>
              </a:rPr>
              <a:t>წინადადებაში</a:t>
            </a:r>
            <a:r>
              <a:rPr lang="en-US" dirty="0">
                <a:latin typeface="Sylfaen" panose="010A0502050306030303" pitchFamily="18" charset="0"/>
              </a:rPr>
              <a:t> </a:t>
            </a:r>
            <a:r>
              <a:rPr lang="en-US" dirty="0" err="1">
                <a:latin typeface="Sylfaen" panose="010A0502050306030303" pitchFamily="18" charset="0"/>
              </a:rPr>
              <a:t>კორელატს</a:t>
            </a:r>
            <a:r>
              <a:rPr lang="en-US" dirty="0">
                <a:latin typeface="Sylfaen" panose="010A0502050306030303" pitchFamily="18" charset="0"/>
              </a:rPr>
              <a:t>, </a:t>
            </a:r>
            <a:r>
              <a:rPr lang="en-US" dirty="0" err="1">
                <a:latin typeface="Sylfaen" panose="010A0502050306030303" pitchFamily="18" charset="0"/>
              </a:rPr>
              <a:t>როგორც</a:t>
            </a:r>
            <a:r>
              <a:rPr lang="en-US" dirty="0">
                <a:latin typeface="Sylfaen" panose="010A0502050306030303" pitchFamily="18" charset="0"/>
              </a:rPr>
              <a:t> </a:t>
            </a:r>
            <a:r>
              <a:rPr lang="en-US" dirty="0" err="1">
                <a:latin typeface="Sylfaen" panose="010A0502050306030303" pitchFamily="18" charset="0"/>
              </a:rPr>
              <a:t>მსაზღვრელს</a:t>
            </a:r>
            <a:r>
              <a:rPr lang="en-US" dirty="0">
                <a:latin typeface="Sylfaen" panose="010A0502050306030303" pitchFamily="18" charset="0"/>
              </a:rPr>
              <a:t>, </a:t>
            </a:r>
            <a:r>
              <a:rPr lang="en-US" dirty="0" err="1">
                <a:latin typeface="Sylfaen" panose="010A0502050306030303" pitchFamily="18" charset="0"/>
              </a:rPr>
              <a:t>ახლავს</a:t>
            </a:r>
            <a:r>
              <a:rPr lang="en-US" dirty="0">
                <a:latin typeface="Sylfaen" panose="010A0502050306030303" pitchFamily="18" charset="0"/>
              </a:rPr>
              <a:t> </a:t>
            </a:r>
            <a:r>
              <a:rPr lang="en-US" dirty="0" err="1">
                <a:latin typeface="Sylfaen" panose="010A0502050306030303" pitchFamily="18" charset="0"/>
              </a:rPr>
              <a:t>საზღვრული</a:t>
            </a:r>
            <a:r>
              <a:rPr lang="en-US" dirty="0">
                <a:latin typeface="Sylfaen" panose="010A0502050306030303" pitchFamily="18" charset="0"/>
              </a:rPr>
              <a:t> </a:t>
            </a:r>
            <a:r>
              <a:rPr lang="en-US" dirty="0" err="1">
                <a:latin typeface="Sylfaen" panose="010A0502050306030303" pitchFamily="18" charset="0"/>
              </a:rPr>
              <a:t>სახელი</a:t>
            </a:r>
            <a:r>
              <a:rPr lang="en-US" dirty="0">
                <a:latin typeface="Sylfaen" panose="010A0502050306030303" pitchFamily="18" charset="0"/>
              </a:rPr>
              <a:t>, </a:t>
            </a:r>
            <a:r>
              <a:rPr lang="ka-GE" dirty="0">
                <a:latin typeface="Sylfaen" panose="010A0502050306030303" pitchFamily="18" charset="0"/>
              </a:rPr>
              <a:t>ანუ </a:t>
            </a:r>
            <a:r>
              <a:rPr lang="en-US" dirty="0" err="1">
                <a:latin typeface="Sylfaen" panose="010A0502050306030303" pitchFamily="18" charset="0"/>
              </a:rPr>
              <a:t>მისამართი</a:t>
            </a:r>
            <a:r>
              <a:rPr lang="en-US" dirty="0">
                <a:latin typeface="Sylfaen" panose="010A0502050306030303" pitchFamily="18" charset="0"/>
              </a:rPr>
              <a:t> </a:t>
            </a:r>
            <a:r>
              <a:rPr lang="en-US" dirty="0" err="1">
                <a:latin typeface="Sylfaen" panose="010A0502050306030303" pitchFamily="18" charset="0"/>
              </a:rPr>
              <a:t>სიტყვა</a:t>
            </a:r>
            <a:r>
              <a:rPr lang="en-US" dirty="0">
                <a:latin typeface="Sylfaen" panose="010A0502050306030303" pitchFamily="18" charset="0"/>
              </a:rPr>
              <a:t>; </a:t>
            </a:r>
            <a:r>
              <a:rPr lang="en-US" dirty="0" err="1">
                <a:latin typeface="Sylfaen" panose="010A0502050306030303" pitchFamily="18" charset="0"/>
              </a:rPr>
              <a:t>მაგ</a:t>
            </a:r>
            <a:r>
              <a:rPr lang="en-US" dirty="0">
                <a:latin typeface="Sylfaen" panose="010A0502050306030303" pitchFamily="18" charset="0"/>
              </a:rPr>
              <a:t>.: </a:t>
            </a:r>
            <a:r>
              <a:rPr lang="en-US" dirty="0" err="1">
                <a:solidFill>
                  <a:srgbClr val="FF0000"/>
                </a:solidFill>
                <a:latin typeface="Sylfaen" panose="010A0502050306030303" pitchFamily="18" charset="0"/>
              </a:rPr>
              <a:t>ბიჭი</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მადლობას</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უხდიდა</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იმ</a:t>
            </a:r>
            <a:r>
              <a:rPr lang="en-US" dirty="0">
                <a:solidFill>
                  <a:srgbClr val="FF0000"/>
                </a:solidFill>
                <a:latin typeface="Sylfaen" panose="010A0502050306030303" pitchFamily="18" charset="0"/>
              </a:rPr>
              <a:t> </a:t>
            </a:r>
            <a:r>
              <a:rPr lang="en-US" dirty="0">
                <a:latin typeface="Sylfaen" panose="010A0502050306030303" pitchFamily="18" charset="0"/>
              </a:rPr>
              <a:t>(</a:t>
            </a:r>
            <a:r>
              <a:rPr lang="en-US" dirty="0" err="1">
                <a:latin typeface="Sylfaen" panose="010A0502050306030303" pitchFamily="18" charset="0"/>
              </a:rPr>
              <a:t>კორ</a:t>
            </a:r>
            <a:r>
              <a:rPr lang="en-US" dirty="0">
                <a:latin typeface="Sylfaen" panose="010A0502050306030303" pitchFamily="18" charset="0"/>
              </a:rPr>
              <a:t>.) </a:t>
            </a:r>
            <a:r>
              <a:rPr lang="en-US" dirty="0" err="1">
                <a:solidFill>
                  <a:srgbClr val="FF0000"/>
                </a:solidFill>
                <a:latin typeface="Sylfaen" panose="010A0502050306030303" pitchFamily="18" charset="0"/>
              </a:rPr>
              <a:t>ადამიანს</a:t>
            </a:r>
            <a:r>
              <a:rPr lang="en-US" dirty="0">
                <a:latin typeface="Sylfaen" panose="010A0502050306030303" pitchFamily="18" charset="0"/>
              </a:rPr>
              <a:t> (</a:t>
            </a:r>
            <a:r>
              <a:rPr lang="en-US" dirty="0" err="1">
                <a:latin typeface="Sylfaen" panose="010A0502050306030303" pitchFamily="18" charset="0"/>
              </a:rPr>
              <a:t>მისამართი</a:t>
            </a:r>
            <a:r>
              <a:rPr lang="en-US" dirty="0">
                <a:latin typeface="Sylfaen" panose="010A0502050306030303" pitchFamily="18" charset="0"/>
              </a:rPr>
              <a:t> </a:t>
            </a:r>
            <a:r>
              <a:rPr lang="en-US" dirty="0" err="1">
                <a:latin typeface="Sylfaen" panose="010A0502050306030303" pitchFamily="18" charset="0"/>
              </a:rPr>
              <a:t>სიტ</a:t>
            </a:r>
            <a:r>
              <a:rPr lang="en-US" dirty="0">
                <a:latin typeface="Sylfaen" panose="010A0502050306030303" pitchFamily="18" charset="0"/>
              </a:rPr>
              <a:t>.), </a:t>
            </a:r>
            <a:r>
              <a:rPr lang="en-US" dirty="0" err="1">
                <a:solidFill>
                  <a:srgbClr val="FF0000"/>
                </a:solidFill>
                <a:latin typeface="Sylfaen" panose="010A0502050306030303" pitchFamily="18" charset="0"/>
              </a:rPr>
              <a:t>რომელიც</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უანგაროდ</a:t>
            </a:r>
            <a:r>
              <a:rPr lang="en-US" dirty="0">
                <a:solidFill>
                  <a:srgbClr val="FF0000"/>
                </a:solidFill>
                <a:latin typeface="Sylfaen" panose="010A0502050306030303" pitchFamily="18" charset="0"/>
              </a:rPr>
              <a:t> </a:t>
            </a:r>
            <a:r>
              <a:rPr lang="en-US" dirty="0" err="1">
                <a:solidFill>
                  <a:srgbClr val="FF0000"/>
                </a:solidFill>
                <a:latin typeface="Sylfaen" panose="010A0502050306030303" pitchFamily="18" charset="0"/>
              </a:rPr>
              <a:t>დაეხმარა</a:t>
            </a:r>
            <a:r>
              <a:rPr lang="en-US" dirty="0">
                <a:solidFill>
                  <a:srgbClr val="FF0000"/>
                </a:solidFill>
                <a:latin typeface="Sylfaen" panose="010A0502050306030303" pitchFamily="18" charset="0"/>
              </a:rPr>
              <a:t>.</a:t>
            </a:r>
          </a:p>
        </p:txBody>
      </p:sp>
    </p:spTree>
    <p:extLst>
      <p:ext uri="{BB962C8B-B14F-4D97-AF65-F5344CB8AC3E}">
        <p14:creationId xmlns:p14="http://schemas.microsoft.com/office/powerpoint/2010/main" val="1312548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FE613-6B10-4A47-B0E7-24739AFCB27F}"/>
              </a:ext>
            </a:extLst>
          </p:cNvPr>
          <p:cNvSpPr>
            <a:spLocks noGrp="1"/>
          </p:cNvSpPr>
          <p:nvPr>
            <p:ph idx="1"/>
          </p:nvPr>
        </p:nvSpPr>
        <p:spPr>
          <a:xfrm>
            <a:off x="755780" y="401216"/>
            <a:ext cx="10598020" cy="5775747"/>
          </a:xfrm>
        </p:spPr>
        <p:txBody>
          <a:bodyPr>
            <a:normAutofit fontScale="92500" lnSpcReduction="10000"/>
          </a:bodyPr>
          <a:lstStyle/>
          <a:p>
            <a:pPr marL="0" indent="0" algn="ctr">
              <a:buNone/>
            </a:pPr>
            <a:r>
              <a:rPr lang="en-US" sz="3000" b="1" dirty="0" err="1">
                <a:solidFill>
                  <a:schemeClr val="accent2">
                    <a:lumMod val="75000"/>
                  </a:schemeClr>
                </a:solidFill>
                <a:latin typeface="Sylfaen" panose="010A0502050306030303" pitchFamily="18" charset="0"/>
              </a:rPr>
              <a:t>წევრ-კავშირისა</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და</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კორელატის</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ლოგიკური</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მიმართების</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საფუძველზე</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დადგენილია</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მყარი</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კონსტრუქციები</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რომელთა</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დაცვაც</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სავალდებულოა</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რთული</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ქვეწყობილი</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წინადადების</a:t>
            </a:r>
            <a:r>
              <a:rPr lang="en-US" sz="3000" b="1" dirty="0">
                <a:solidFill>
                  <a:schemeClr val="accent2">
                    <a:lumMod val="75000"/>
                  </a:schemeClr>
                </a:solidFill>
                <a:latin typeface="Sylfaen" panose="010A0502050306030303" pitchFamily="18" charset="0"/>
              </a:rPr>
              <a:t> </a:t>
            </a:r>
            <a:r>
              <a:rPr lang="en-US" sz="3000" b="1" dirty="0" err="1">
                <a:solidFill>
                  <a:schemeClr val="accent2">
                    <a:lumMod val="75000"/>
                  </a:schemeClr>
                </a:solidFill>
                <a:latin typeface="Sylfaen" panose="010A0502050306030303" pitchFamily="18" charset="0"/>
              </a:rPr>
              <a:t>აგებისას</a:t>
            </a:r>
            <a:r>
              <a:rPr lang="en-US" sz="3000" b="1" dirty="0">
                <a:solidFill>
                  <a:schemeClr val="accent2">
                    <a:lumMod val="75000"/>
                  </a:schemeClr>
                </a:solidFill>
                <a:latin typeface="Sylfaen" panose="010A0502050306030303" pitchFamily="18" charset="0"/>
              </a:rPr>
              <a:t>; </a:t>
            </a:r>
            <a:endParaRPr lang="ka-GE" sz="3000" b="1" dirty="0">
              <a:solidFill>
                <a:schemeClr val="accent2">
                  <a:lumMod val="75000"/>
                </a:schemeClr>
              </a:solidFill>
              <a:latin typeface="Sylfaen" panose="010A0502050306030303" pitchFamily="18" charset="0"/>
            </a:endParaRPr>
          </a:p>
          <a:p>
            <a:pPr marL="0" indent="0" algn="ctr">
              <a:buNone/>
            </a:pPr>
            <a:endParaRPr lang="ka-GE" sz="3000" b="1" dirty="0">
              <a:solidFill>
                <a:schemeClr val="accent2">
                  <a:lumMod val="75000"/>
                </a:schemeClr>
              </a:solidFill>
              <a:latin typeface="Sylfaen" panose="010A0502050306030303" pitchFamily="18" charset="0"/>
            </a:endParaRPr>
          </a:p>
          <a:p>
            <a:pPr marL="0" indent="0">
              <a:buNone/>
            </a:pPr>
            <a:r>
              <a:rPr lang="en-US" sz="3000" b="1" dirty="0" err="1">
                <a:latin typeface="Sylfaen" panose="010A0502050306030303" pitchFamily="18" charset="0"/>
              </a:rPr>
              <a:t>მაგ</a:t>
            </a:r>
            <a:r>
              <a:rPr lang="ka-GE" sz="3000" b="1" dirty="0" err="1">
                <a:latin typeface="Sylfaen" panose="010A0502050306030303" pitchFamily="18" charset="0"/>
              </a:rPr>
              <a:t>ალითად</a:t>
            </a:r>
            <a:r>
              <a:rPr lang="en-US" sz="3000" b="1" dirty="0">
                <a:latin typeface="Sylfaen" panose="010A0502050306030303" pitchFamily="18" charset="0"/>
              </a:rPr>
              <a:t>:</a:t>
            </a:r>
          </a:p>
          <a:p>
            <a:r>
              <a:rPr lang="en-US" dirty="0" err="1">
                <a:latin typeface="Sylfaen" panose="010A0502050306030303" pitchFamily="18" charset="0"/>
              </a:rPr>
              <a:t>ის</a:t>
            </a:r>
            <a:r>
              <a:rPr lang="en-US" dirty="0">
                <a:latin typeface="Sylfaen" panose="010A0502050306030303" pitchFamily="18" charset="0"/>
              </a:rPr>
              <a:t> – </a:t>
            </a:r>
            <a:r>
              <a:rPr lang="en-US" dirty="0" err="1">
                <a:latin typeface="Sylfaen" panose="010A0502050306030303" pitchFamily="18" charset="0"/>
              </a:rPr>
              <a:t>ვინც</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არა</a:t>
            </a:r>
            <a:r>
              <a:rPr lang="en-US" dirty="0">
                <a:latin typeface="Sylfaen" panose="010A0502050306030303" pitchFamily="18" charset="0"/>
              </a:rPr>
              <a:t>: </a:t>
            </a:r>
            <a:r>
              <a:rPr lang="en-US" dirty="0" err="1">
                <a:latin typeface="Sylfaen" panose="010A0502050306030303" pitchFamily="18" charset="0"/>
              </a:rPr>
              <a:t>ის</a:t>
            </a:r>
            <a:r>
              <a:rPr lang="en-US" dirty="0">
                <a:latin typeface="Sylfaen" panose="010A0502050306030303" pitchFamily="18" charset="0"/>
              </a:rPr>
              <a:t> – </a:t>
            </a:r>
            <a:r>
              <a:rPr lang="en-US" dirty="0" err="1">
                <a:latin typeface="Sylfaen" panose="010A0502050306030303" pitchFamily="18" charset="0"/>
              </a:rPr>
              <a:t>რომელიც</a:t>
            </a:r>
            <a:r>
              <a:rPr lang="en-US" dirty="0">
                <a:latin typeface="Sylfaen" panose="010A0502050306030303" pitchFamily="18" charset="0"/>
              </a:rPr>
              <a:t> </a:t>
            </a:r>
            <a:r>
              <a:rPr lang="en-US" dirty="0" err="1">
                <a:latin typeface="Sylfaen" panose="010A0502050306030303" pitchFamily="18" charset="0"/>
              </a:rPr>
              <a:t>ან</a:t>
            </a:r>
            <a:r>
              <a:rPr lang="en-US" dirty="0">
                <a:latin typeface="Sylfaen" panose="010A0502050306030303" pitchFamily="18" charset="0"/>
              </a:rPr>
              <a:t>: </a:t>
            </a:r>
            <a:r>
              <a:rPr lang="en-US" dirty="0" err="1">
                <a:latin typeface="Sylfaen" panose="010A0502050306030303" pitchFamily="18" charset="0"/>
              </a:rPr>
              <a:t>ის</a:t>
            </a:r>
            <a:r>
              <a:rPr lang="en-US" dirty="0">
                <a:latin typeface="Sylfaen" panose="010A0502050306030303" pitchFamily="18" charset="0"/>
              </a:rPr>
              <a:t> – </a:t>
            </a:r>
            <a:r>
              <a:rPr lang="en-US" dirty="0" err="1">
                <a:latin typeface="Sylfaen" panose="010A0502050306030303" pitchFamily="18" charset="0"/>
              </a:rPr>
              <a:t>რომელმაც</a:t>
            </a:r>
            <a:r>
              <a:rPr lang="en-US" dirty="0">
                <a:latin typeface="Sylfaen" panose="010A0502050306030303" pitchFamily="18" charset="0"/>
              </a:rPr>
              <a:t>);</a:t>
            </a:r>
          </a:p>
          <a:p>
            <a:r>
              <a:rPr lang="en-US" dirty="0" err="1">
                <a:latin typeface="Sylfaen" panose="010A0502050306030303" pitchFamily="18" charset="0"/>
              </a:rPr>
              <a:t>ის</a:t>
            </a:r>
            <a:r>
              <a:rPr lang="en-US" dirty="0">
                <a:latin typeface="Sylfaen" panose="010A0502050306030303" pitchFamily="18" charset="0"/>
              </a:rPr>
              <a:t> </a:t>
            </a:r>
            <a:r>
              <a:rPr lang="en-US" dirty="0" err="1">
                <a:latin typeface="Sylfaen" panose="010A0502050306030303" pitchFamily="18" charset="0"/>
              </a:rPr>
              <a:t>კაცი</a:t>
            </a:r>
            <a:r>
              <a:rPr lang="en-US" dirty="0">
                <a:latin typeface="Sylfaen" panose="010A0502050306030303" pitchFamily="18" charset="0"/>
              </a:rPr>
              <a:t> – </a:t>
            </a:r>
            <a:r>
              <a:rPr lang="en-US" dirty="0" err="1">
                <a:latin typeface="Sylfaen" panose="010A0502050306030303" pitchFamily="18" charset="0"/>
              </a:rPr>
              <a:t>რომელიც</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არა</a:t>
            </a:r>
            <a:r>
              <a:rPr lang="en-US" dirty="0">
                <a:latin typeface="Sylfaen" panose="010A0502050306030303" pitchFamily="18" charset="0"/>
              </a:rPr>
              <a:t>: </a:t>
            </a:r>
            <a:r>
              <a:rPr lang="en-US" dirty="0" err="1">
                <a:latin typeface="Sylfaen" panose="010A0502050306030303" pitchFamily="18" charset="0"/>
              </a:rPr>
              <a:t>ის</a:t>
            </a:r>
            <a:r>
              <a:rPr lang="en-US" dirty="0">
                <a:latin typeface="Sylfaen" panose="010A0502050306030303" pitchFamily="18" charset="0"/>
              </a:rPr>
              <a:t> </a:t>
            </a:r>
            <a:r>
              <a:rPr lang="en-US" dirty="0" err="1">
                <a:latin typeface="Sylfaen" panose="010A0502050306030303" pitchFamily="18" charset="0"/>
              </a:rPr>
              <a:t>კაცი</a:t>
            </a:r>
            <a:r>
              <a:rPr lang="en-US" dirty="0">
                <a:latin typeface="Sylfaen" panose="010A0502050306030303" pitchFamily="18" charset="0"/>
              </a:rPr>
              <a:t> – </a:t>
            </a:r>
            <a:r>
              <a:rPr lang="en-US" dirty="0" err="1">
                <a:latin typeface="Sylfaen" panose="010A0502050306030303" pitchFamily="18" charset="0"/>
              </a:rPr>
              <a:t>ვინც</a:t>
            </a:r>
            <a:r>
              <a:rPr lang="en-US" dirty="0">
                <a:latin typeface="Sylfaen" panose="010A0502050306030303" pitchFamily="18" charset="0"/>
              </a:rPr>
              <a:t>);</a:t>
            </a:r>
          </a:p>
          <a:p>
            <a:r>
              <a:rPr lang="en-US" dirty="0" err="1">
                <a:latin typeface="Sylfaen" panose="010A0502050306030303" pitchFamily="18" charset="0"/>
              </a:rPr>
              <a:t>ისეთი</a:t>
            </a:r>
            <a:r>
              <a:rPr lang="en-US" dirty="0">
                <a:latin typeface="Sylfaen" panose="010A0502050306030303" pitchFamily="18" charset="0"/>
              </a:rPr>
              <a:t> – </a:t>
            </a:r>
            <a:r>
              <a:rPr lang="en-US" dirty="0" err="1">
                <a:latin typeface="Sylfaen" panose="010A0502050306030303" pitchFamily="18" charset="0"/>
              </a:rPr>
              <a:t>როგორიც</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არა</a:t>
            </a:r>
            <a:r>
              <a:rPr lang="en-US" dirty="0">
                <a:latin typeface="Sylfaen" panose="010A0502050306030303" pitchFamily="18" charset="0"/>
              </a:rPr>
              <a:t>: </a:t>
            </a:r>
            <a:r>
              <a:rPr lang="en-US" dirty="0" err="1">
                <a:latin typeface="Sylfaen" panose="010A0502050306030303" pitchFamily="18" charset="0"/>
              </a:rPr>
              <a:t>ისეთი</a:t>
            </a:r>
            <a:r>
              <a:rPr lang="en-US" dirty="0">
                <a:latin typeface="Sylfaen" panose="010A0502050306030303" pitchFamily="18" charset="0"/>
              </a:rPr>
              <a:t> – </a:t>
            </a:r>
            <a:r>
              <a:rPr lang="en-US" dirty="0" err="1">
                <a:latin typeface="Sylfaen" panose="010A0502050306030303" pitchFamily="18" charset="0"/>
              </a:rPr>
              <a:t>როგორც</a:t>
            </a:r>
            <a:r>
              <a:rPr lang="en-US" dirty="0">
                <a:latin typeface="Sylfaen" panose="010A0502050306030303" pitchFamily="18" charset="0"/>
              </a:rPr>
              <a:t>); </a:t>
            </a:r>
          </a:p>
          <a:p>
            <a:r>
              <a:rPr lang="en-US" dirty="0" err="1">
                <a:latin typeface="Sylfaen" panose="010A0502050306030303" pitchFamily="18" charset="0"/>
              </a:rPr>
              <a:t>ისე</a:t>
            </a:r>
            <a:r>
              <a:rPr lang="en-US" dirty="0">
                <a:latin typeface="Sylfaen" panose="010A0502050306030303" pitchFamily="18" charset="0"/>
              </a:rPr>
              <a:t> – </a:t>
            </a:r>
            <a:r>
              <a:rPr lang="en-US" dirty="0" err="1">
                <a:latin typeface="Sylfaen" panose="010A0502050306030303" pitchFamily="18" charset="0"/>
              </a:rPr>
              <a:t>როგორც</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არა</a:t>
            </a:r>
            <a:r>
              <a:rPr lang="en-US" dirty="0">
                <a:latin typeface="Sylfaen" panose="010A0502050306030303" pitchFamily="18" charset="0"/>
              </a:rPr>
              <a:t>: </a:t>
            </a:r>
            <a:r>
              <a:rPr lang="en-US" dirty="0" err="1">
                <a:latin typeface="Sylfaen" panose="010A0502050306030303" pitchFamily="18" charset="0"/>
              </a:rPr>
              <a:t>ისე</a:t>
            </a:r>
            <a:r>
              <a:rPr lang="en-US" dirty="0">
                <a:latin typeface="Sylfaen" panose="010A0502050306030303" pitchFamily="18" charset="0"/>
              </a:rPr>
              <a:t> – </a:t>
            </a:r>
            <a:r>
              <a:rPr lang="en-US" dirty="0" err="1">
                <a:latin typeface="Sylfaen" panose="010A0502050306030303" pitchFamily="18" charset="0"/>
              </a:rPr>
              <a:t>როგორიც</a:t>
            </a:r>
            <a:r>
              <a:rPr lang="en-US" dirty="0">
                <a:latin typeface="Sylfaen" panose="010A0502050306030303" pitchFamily="18" charset="0"/>
              </a:rPr>
              <a:t>); </a:t>
            </a:r>
            <a:endParaRPr lang="ka-GE" dirty="0">
              <a:latin typeface="Sylfaen" panose="010A0502050306030303" pitchFamily="18" charset="0"/>
            </a:endParaRPr>
          </a:p>
          <a:p>
            <a:r>
              <a:rPr lang="en-US" dirty="0" err="1">
                <a:latin typeface="Sylfaen" panose="010A0502050306030303" pitchFamily="18" charset="0"/>
              </a:rPr>
              <a:t>იქ</a:t>
            </a:r>
            <a:r>
              <a:rPr lang="en-US" dirty="0">
                <a:latin typeface="Sylfaen" panose="010A0502050306030303" pitchFamily="18" charset="0"/>
              </a:rPr>
              <a:t> – </a:t>
            </a:r>
            <a:r>
              <a:rPr lang="en-US" dirty="0" err="1">
                <a:latin typeface="Sylfaen" panose="010A0502050306030303" pitchFamily="18" charset="0"/>
              </a:rPr>
              <a:t>სადაც</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არა</a:t>
            </a:r>
            <a:r>
              <a:rPr lang="en-US" dirty="0">
                <a:latin typeface="Sylfaen" panose="010A0502050306030303" pitchFamily="18" charset="0"/>
              </a:rPr>
              <a:t>: </a:t>
            </a:r>
            <a:r>
              <a:rPr lang="en-US" dirty="0" err="1">
                <a:latin typeface="Sylfaen" panose="010A0502050306030303" pitchFamily="18" charset="0"/>
              </a:rPr>
              <a:t>იქ</a:t>
            </a:r>
            <a:r>
              <a:rPr lang="en-US" dirty="0">
                <a:latin typeface="Sylfaen" panose="010A0502050306030303" pitchFamily="18" charset="0"/>
              </a:rPr>
              <a:t> – </a:t>
            </a:r>
            <a:r>
              <a:rPr lang="en-US" dirty="0" err="1">
                <a:latin typeface="Sylfaen" panose="010A0502050306030303" pitchFamily="18" charset="0"/>
              </a:rPr>
              <a:t>რომელშიც</a:t>
            </a:r>
            <a:r>
              <a:rPr lang="en-US" dirty="0">
                <a:latin typeface="Sylfaen" panose="010A0502050306030303" pitchFamily="18" charset="0"/>
              </a:rPr>
              <a:t>); </a:t>
            </a:r>
          </a:p>
          <a:p>
            <a:r>
              <a:rPr lang="en-US" dirty="0" err="1">
                <a:latin typeface="Sylfaen" panose="010A0502050306030303" pitchFamily="18" charset="0"/>
              </a:rPr>
              <a:t>მაშინ</a:t>
            </a:r>
            <a:r>
              <a:rPr lang="en-US" dirty="0">
                <a:latin typeface="Sylfaen" panose="010A0502050306030303" pitchFamily="18" charset="0"/>
              </a:rPr>
              <a:t> – </a:t>
            </a:r>
            <a:r>
              <a:rPr lang="en-US" dirty="0" err="1">
                <a:latin typeface="Sylfaen" panose="010A0502050306030303" pitchFamily="18" charset="0"/>
              </a:rPr>
              <a:t>როცა</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არა</a:t>
            </a:r>
            <a:r>
              <a:rPr lang="en-US" dirty="0">
                <a:latin typeface="Sylfaen" panose="010A0502050306030303" pitchFamily="18" charset="0"/>
              </a:rPr>
              <a:t>: </a:t>
            </a:r>
            <a:r>
              <a:rPr lang="en-US" dirty="0" err="1">
                <a:latin typeface="Sylfaen" panose="010A0502050306030303" pitchFamily="18" charset="0"/>
              </a:rPr>
              <a:t>მაშინ</a:t>
            </a:r>
            <a:r>
              <a:rPr lang="en-US" dirty="0">
                <a:latin typeface="Sylfaen" panose="010A0502050306030303" pitchFamily="18" charset="0"/>
              </a:rPr>
              <a:t> – </a:t>
            </a:r>
            <a:r>
              <a:rPr lang="en-US" dirty="0" err="1">
                <a:latin typeface="Sylfaen" panose="010A0502050306030303" pitchFamily="18" charset="0"/>
              </a:rPr>
              <a:t>სადაც</a:t>
            </a:r>
            <a:r>
              <a:rPr lang="en-US" dirty="0">
                <a:latin typeface="Sylfaen" panose="010A0502050306030303" pitchFamily="18" charset="0"/>
              </a:rPr>
              <a:t>); </a:t>
            </a:r>
          </a:p>
          <a:p>
            <a:r>
              <a:rPr lang="en-US" dirty="0" err="1">
                <a:latin typeface="Sylfaen" panose="010A0502050306030303" pitchFamily="18" charset="0"/>
              </a:rPr>
              <a:t>მას</a:t>
            </a:r>
            <a:r>
              <a:rPr lang="en-US" dirty="0">
                <a:latin typeface="Sylfaen" panose="010A0502050306030303" pitchFamily="18" charset="0"/>
              </a:rPr>
              <a:t> </a:t>
            </a:r>
            <a:r>
              <a:rPr lang="en-US" dirty="0" err="1">
                <a:latin typeface="Sylfaen" panose="010A0502050306030303" pitchFamily="18" charset="0"/>
              </a:rPr>
              <a:t>შემდეგ</a:t>
            </a:r>
            <a:r>
              <a:rPr lang="en-US" dirty="0">
                <a:latin typeface="Sylfaen" panose="010A0502050306030303" pitchFamily="18" charset="0"/>
              </a:rPr>
              <a:t>– </a:t>
            </a:r>
            <a:r>
              <a:rPr lang="en-US" dirty="0" err="1">
                <a:latin typeface="Sylfaen" panose="010A0502050306030303" pitchFamily="18" charset="0"/>
              </a:rPr>
              <a:t>რაც</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არა</a:t>
            </a:r>
            <a:r>
              <a:rPr lang="en-US" dirty="0">
                <a:latin typeface="Sylfaen" panose="010A0502050306030303" pitchFamily="18" charset="0"/>
              </a:rPr>
              <a:t>: </a:t>
            </a:r>
            <a:r>
              <a:rPr lang="en-US" dirty="0" err="1">
                <a:latin typeface="Sylfaen" panose="010A0502050306030303" pitchFamily="18" charset="0"/>
              </a:rPr>
              <a:t>მას</a:t>
            </a:r>
            <a:r>
              <a:rPr lang="en-US" dirty="0">
                <a:latin typeface="Sylfaen" panose="010A0502050306030303" pitchFamily="18" charset="0"/>
              </a:rPr>
              <a:t> </a:t>
            </a:r>
            <a:r>
              <a:rPr lang="en-US" dirty="0" err="1">
                <a:latin typeface="Sylfaen" panose="010A0502050306030303" pitchFamily="18" charset="0"/>
              </a:rPr>
              <a:t>შემდეგ</a:t>
            </a:r>
            <a:r>
              <a:rPr lang="en-US" dirty="0">
                <a:latin typeface="Sylfaen" panose="010A0502050306030303" pitchFamily="18" charset="0"/>
              </a:rPr>
              <a:t> – </a:t>
            </a:r>
            <a:r>
              <a:rPr lang="en-US" dirty="0" err="1">
                <a:latin typeface="Sylfaen" panose="010A0502050306030303" pitchFamily="18" charset="0"/>
              </a:rPr>
              <a:t>როცა</a:t>
            </a:r>
            <a:r>
              <a:rPr lang="en-US" dirty="0">
                <a:latin typeface="Sylfaen" panose="010A0502050306030303" pitchFamily="18" charset="0"/>
              </a:rPr>
              <a:t>); </a:t>
            </a:r>
          </a:p>
          <a:p>
            <a:pPr marL="0" indent="0">
              <a:buNone/>
            </a:pPr>
            <a:endParaRPr lang="en-US" dirty="0"/>
          </a:p>
        </p:txBody>
      </p:sp>
    </p:spTree>
    <p:extLst>
      <p:ext uri="{BB962C8B-B14F-4D97-AF65-F5344CB8AC3E}">
        <p14:creationId xmlns:p14="http://schemas.microsoft.com/office/powerpoint/2010/main" val="1740769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312751-BB12-4935-A12A-1117C16F1809}"/>
              </a:ext>
            </a:extLst>
          </p:cNvPr>
          <p:cNvSpPr>
            <a:spLocks noGrp="1"/>
          </p:cNvSpPr>
          <p:nvPr>
            <p:ph idx="1"/>
          </p:nvPr>
        </p:nvSpPr>
        <p:spPr>
          <a:xfrm>
            <a:off x="690465" y="345233"/>
            <a:ext cx="10663335" cy="5831730"/>
          </a:xfrm>
        </p:spPr>
        <p:txBody>
          <a:bodyPr>
            <a:normAutofit/>
          </a:bodyPr>
          <a:lstStyle/>
          <a:p>
            <a:pPr marL="0" indent="0">
              <a:buNone/>
            </a:pPr>
            <a:r>
              <a:rPr lang="en-US" dirty="0" err="1">
                <a:latin typeface="Sylfaen" panose="010A0502050306030303" pitchFamily="18" charset="0"/>
              </a:rPr>
              <a:t>ნორმატიული</a:t>
            </a:r>
            <a:r>
              <a:rPr lang="en-US" dirty="0">
                <a:latin typeface="Sylfaen" panose="010A0502050306030303" pitchFamily="18" charset="0"/>
              </a:rPr>
              <a:t> </a:t>
            </a:r>
            <a:r>
              <a:rPr lang="en-US" dirty="0" err="1">
                <a:latin typeface="Sylfaen" panose="010A0502050306030303" pitchFamily="18" charset="0"/>
              </a:rPr>
              <a:t>სინტაქსური</a:t>
            </a:r>
            <a:r>
              <a:rPr lang="en-US" dirty="0">
                <a:latin typeface="Sylfaen" panose="010A0502050306030303" pitchFamily="18" charset="0"/>
              </a:rPr>
              <a:t> </a:t>
            </a:r>
            <a:r>
              <a:rPr lang="en-US" dirty="0" err="1">
                <a:latin typeface="Sylfaen" panose="010A0502050306030303" pitchFamily="18" charset="0"/>
              </a:rPr>
              <a:t>კონსტრუქციების</a:t>
            </a:r>
            <a:r>
              <a:rPr lang="en-US" dirty="0">
                <a:latin typeface="Sylfaen" panose="010A0502050306030303" pitchFamily="18" charset="0"/>
              </a:rPr>
              <a:t> </a:t>
            </a:r>
            <a:r>
              <a:rPr lang="en-US" dirty="0" err="1">
                <a:latin typeface="Sylfaen" panose="010A0502050306030303" pitchFamily="18" charset="0"/>
              </a:rPr>
              <a:t>კვალიფიკაციისათვის</a:t>
            </a:r>
            <a:r>
              <a:rPr lang="en-US" dirty="0">
                <a:latin typeface="Sylfaen" panose="010A0502050306030303" pitchFamily="18" charset="0"/>
              </a:rPr>
              <a:t> </a:t>
            </a:r>
            <a:r>
              <a:rPr lang="en-US" dirty="0" err="1">
                <a:latin typeface="Sylfaen" panose="010A0502050306030303" pitchFamily="18" charset="0"/>
              </a:rPr>
              <a:t>გადამწყვეტი</a:t>
            </a:r>
            <a:r>
              <a:rPr lang="en-US" dirty="0">
                <a:latin typeface="Sylfaen" panose="010A0502050306030303" pitchFamily="18" charset="0"/>
              </a:rPr>
              <a:t> </a:t>
            </a:r>
            <a:r>
              <a:rPr lang="en-US" dirty="0" err="1">
                <a:latin typeface="Sylfaen" panose="010A0502050306030303" pitchFamily="18" charset="0"/>
              </a:rPr>
              <a:t>მნიშვნელობა</a:t>
            </a:r>
            <a:r>
              <a:rPr lang="en-US" dirty="0">
                <a:latin typeface="Sylfaen" panose="010A0502050306030303" pitchFamily="18" charset="0"/>
              </a:rPr>
              <a:t> </a:t>
            </a:r>
            <a:r>
              <a:rPr lang="en-US" dirty="0" err="1">
                <a:latin typeface="Sylfaen" panose="010A0502050306030303" pitchFamily="18" charset="0"/>
              </a:rPr>
              <a:t>ენიჭება</a:t>
            </a:r>
            <a:r>
              <a:rPr lang="en-US" dirty="0">
                <a:latin typeface="Sylfaen" panose="010A0502050306030303" pitchFamily="18" charset="0"/>
              </a:rPr>
              <a:t> </a:t>
            </a:r>
            <a:r>
              <a:rPr lang="en-US" dirty="0" err="1">
                <a:latin typeface="Sylfaen" panose="010A0502050306030303" pitchFamily="18" charset="0"/>
              </a:rPr>
              <a:t>წევრ-კავშირის</a:t>
            </a:r>
            <a:r>
              <a:rPr lang="ka-GE" dirty="0">
                <a:latin typeface="Sylfaen" panose="010A0502050306030303" pitchFamily="18" charset="0"/>
              </a:rPr>
              <a:t> </a:t>
            </a:r>
            <a:r>
              <a:rPr lang="en-US" dirty="0" err="1">
                <a:latin typeface="Sylfaen" panose="010A0502050306030303" pitchFamily="18" charset="0"/>
              </a:rPr>
              <a:t>მიმართებას</a:t>
            </a:r>
            <a:r>
              <a:rPr lang="en-US" dirty="0">
                <a:latin typeface="Sylfaen" panose="010A0502050306030303" pitchFamily="18" charset="0"/>
              </a:rPr>
              <a:t> </a:t>
            </a:r>
            <a:r>
              <a:rPr lang="en-US" dirty="0" err="1">
                <a:latin typeface="Sylfaen" panose="010A0502050306030303" pitchFamily="18" charset="0"/>
              </a:rPr>
              <a:t>კორელატთან</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არა</a:t>
            </a:r>
            <a:r>
              <a:rPr lang="en-US" dirty="0">
                <a:latin typeface="Sylfaen" panose="010A0502050306030303" pitchFamily="18" charset="0"/>
              </a:rPr>
              <a:t> – </a:t>
            </a:r>
            <a:r>
              <a:rPr lang="en-US" dirty="0" err="1">
                <a:latin typeface="Sylfaen" panose="010A0502050306030303" pitchFamily="18" charset="0"/>
              </a:rPr>
              <a:t>მისამართ</a:t>
            </a:r>
            <a:r>
              <a:rPr lang="en-US" dirty="0">
                <a:latin typeface="Sylfaen" panose="010A0502050306030303" pitchFamily="18" charset="0"/>
              </a:rPr>
              <a:t> </a:t>
            </a:r>
            <a:r>
              <a:rPr lang="en-US" dirty="0" err="1">
                <a:latin typeface="Sylfaen" panose="010A0502050306030303" pitchFamily="18" charset="0"/>
              </a:rPr>
              <a:t>სიტყვასთან</a:t>
            </a:r>
            <a:r>
              <a:rPr lang="en-US" dirty="0">
                <a:latin typeface="Sylfaen" panose="010A0502050306030303" pitchFamily="18" charset="0"/>
              </a:rPr>
              <a:t>:</a:t>
            </a:r>
          </a:p>
          <a:p>
            <a:r>
              <a:rPr lang="en-US" b="1" dirty="0" err="1">
                <a:latin typeface="Sylfaen" panose="010A0502050306030303" pitchFamily="18" charset="0"/>
              </a:rPr>
              <a:t>სწორია</a:t>
            </a:r>
            <a:r>
              <a:rPr lang="en-US" b="1" dirty="0">
                <a:latin typeface="Sylfaen" panose="010A0502050306030303" pitchFamily="18" charset="0"/>
              </a:rPr>
              <a:t>: </a:t>
            </a:r>
            <a:r>
              <a:rPr lang="en-US" dirty="0">
                <a:latin typeface="Sylfaen" panose="010A0502050306030303" pitchFamily="18" charset="0"/>
              </a:rPr>
              <a:t>(</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მწვერვალზე</a:t>
            </a:r>
            <a:r>
              <a:rPr lang="en-US" dirty="0">
                <a:latin typeface="Sylfaen" panose="010A0502050306030303" pitchFamily="18" charset="0"/>
              </a:rPr>
              <a:t> – </a:t>
            </a:r>
            <a:r>
              <a:rPr lang="en-US" dirty="0" err="1">
                <a:latin typeface="Sylfaen" panose="010A0502050306030303" pitchFamily="18" charset="0"/>
              </a:rPr>
              <a:t>რომელზეც</a:t>
            </a:r>
            <a:endParaRPr lang="en-US" dirty="0">
              <a:latin typeface="Sylfaen" panose="010A0502050306030303" pitchFamily="18" charset="0"/>
            </a:endParaRPr>
          </a:p>
          <a:p>
            <a:r>
              <a:rPr lang="en-US" dirty="0" err="1">
                <a:solidFill>
                  <a:srgbClr val="FF0000"/>
                </a:solidFill>
                <a:latin typeface="Sylfaen" panose="010A0502050306030303" pitchFamily="18" charset="0"/>
              </a:rPr>
              <a:t>შეცდომაა</a:t>
            </a:r>
            <a:r>
              <a:rPr lang="en-US" dirty="0">
                <a:solidFill>
                  <a:srgbClr val="FF0000"/>
                </a:solidFill>
                <a:latin typeface="Sylfaen" panose="010A0502050306030303" pitchFamily="18" charset="0"/>
              </a:rPr>
              <a:t>:</a:t>
            </a:r>
            <a:r>
              <a:rPr lang="en-US" dirty="0">
                <a:latin typeface="Sylfaen" panose="010A0502050306030303" pitchFamily="18" charset="0"/>
              </a:rPr>
              <a:t> (</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მწვერვალზე</a:t>
            </a:r>
            <a:r>
              <a:rPr lang="en-US" dirty="0">
                <a:latin typeface="Sylfaen" panose="010A0502050306030303" pitchFamily="18" charset="0"/>
              </a:rPr>
              <a:t> – </a:t>
            </a:r>
            <a:r>
              <a:rPr lang="en-US" dirty="0" err="1">
                <a:latin typeface="Sylfaen" panose="010A0502050306030303" pitchFamily="18" charset="0"/>
              </a:rPr>
              <a:t>სადაც</a:t>
            </a:r>
            <a:endParaRPr lang="en-US" dirty="0">
              <a:latin typeface="Sylfaen" panose="010A0502050306030303" pitchFamily="18" charset="0"/>
            </a:endParaRPr>
          </a:p>
          <a:p>
            <a:r>
              <a:rPr lang="en-US" b="1" dirty="0" err="1">
                <a:latin typeface="Sylfaen" panose="010A0502050306030303" pitchFamily="18" charset="0"/>
              </a:rPr>
              <a:t>სწორია</a:t>
            </a:r>
            <a:r>
              <a:rPr lang="en-US" b="1" dirty="0">
                <a:latin typeface="Sylfaen" panose="010A0502050306030303" pitchFamily="18" charset="0"/>
              </a:rPr>
              <a:t>:</a:t>
            </a:r>
            <a:r>
              <a:rPr lang="en-US" dirty="0">
                <a:latin typeface="Sylfaen" panose="010A0502050306030303" pitchFamily="18" charset="0"/>
              </a:rPr>
              <a:t> (</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სახლში</a:t>
            </a:r>
            <a:r>
              <a:rPr lang="en-US" dirty="0">
                <a:latin typeface="Sylfaen" panose="010A0502050306030303" pitchFamily="18" charset="0"/>
              </a:rPr>
              <a:t> – </a:t>
            </a:r>
            <a:r>
              <a:rPr lang="en-US" dirty="0" err="1">
                <a:latin typeface="Sylfaen" panose="010A0502050306030303" pitchFamily="18" charset="0"/>
              </a:rPr>
              <a:t>რომელშიც</a:t>
            </a:r>
            <a:r>
              <a:rPr lang="en-US" dirty="0">
                <a:latin typeface="Sylfaen" panose="010A0502050306030303" pitchFamily="18" charset="0"/>
              </a:rPr>
              <a:t> </a:t>
            </a:r>
          </a:p>
          <a:p>
            <a:r>
              <a:rPr lang="en-US" dirty="0" err="1">
                <a:solidFill>
                  <a:srgbClr val="FF0000"/>
                </a:solidFill>
                <a:latin typeface="Sylfaen" panose="010A0502050306030303" pitchFamily="18" charset="0"/>
              </a:rPr>
              <a:t>შეცდომაა</a:t>
            </a:r>
            <a:r>
              <a:rPr lang="en-US" dirty="0">
                <a:solidFill>
                  <a:srgbClr val="FF0000"/>
                </a:solidFill>
                <a:latin typeface="Sylfaen" panose="010A0502050306030303" pitchFamily="18" charset="0"/>
              </a:rPr>
              <a:t>:</a:t>
            </a:r>
            <a:r>
              <a:rPr lang="en-US" dirty="0">
                <a:latin typeface="Sylfaen" panose="010A0502050306030303" pitchFamily="18" charset="0"/>
              </a:rPr>
              <a:t> (</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სახლში</a:t>
            </a:r>
            <a:r>
              <a:rPr lang="en-US" dirty="0">
                <a:latin typeface="Sylfaen" panose="010A0502050306030303" pitchFamily="18" charset="0"/>
              </a:rPr>
              <a:t> – </a:t>
            </a:r>
            <a:r>
              <a:rPr lang="en-US" dirty="0" err="1">
                <a:latin typeface="Sylfaen" panose="010A0502050306030303" pitchFamily="18" charset="0"/>
              </a:rPr>
              <a:t>სადაც</a:t>
            </a:r>
            <a:endParaRPr lang="en-US" dirty="0">
              <a:latin typeface="Sylfaen" panose="010A0502050306030303" pitchFamily="18" charset="0"/>
            </a:endParaRPr>
          </a:p>
          <a:p>
            <a:r>
              <a:rPr lang="en-US" b="1" dirty="0" err="1">
                <a:latin typeface="Sylfaen" panose="010A0502050306030303" pitchFamily="18" charset="0"/>
              </a:rPr>
              <a:t>სწორია</a:t>
            </a:r>
            <a:r>
              <a:rPr lang="en-US" b="1" dirty="0">
                <a:latin typeface="Sylfaen" panose="010A0502050306030303" pitchFamily="18" charset="0"/>
              </a:rPr>
              <a:t>: </a:t>
            </a:r>
            <a:r>
              <a:rPr lang="en-US" dirty="0">
                <a:latin typeface="Sylfaen" panose="010A0502050306030303" pitchFamily="18" charset="0"/>
              </a:rPr>
              <a:t>(</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დღეს</a:t>
            </a:r>
            <a:r>
              <a:rPr lang="en-US" dirty="0">
                <a:latin typeface="Sylfaen" panose="010A0502050306030303" pitchFamily="18" charset="0"/>
              </a:rPr>
              <a:t> – </a:t>
            </a:r>
            <a:r>
              <a:rPr lang="en-US" dirty="0" err="1">
                <a:latin typeface="Sylfaen" panose="010A0502050306030303" pitchFamily="18" charset="0"/>
              </a:rPr>
              <a:t>რომელ</a:t>
            </a:r>
            <a:r>
              <a:rPr lang="en-US" dirty="0">
                <a:latin typeface="Sylfaen" panose="010A0502050306030303" pitchFamily="18" charset="0"/>
              </a:rPr>
              <a:t> </a:t>
            </a:r>
            <a:r>
              <a:rPr lang="en-US" dirty="0" err="1">
                <a:latin typeface="Sylfaen" panose="010A0502050306030303" pitchFamily="18" charset="0"/>
              </a:rPr>
              <a:t>დღესაც</a:t>
            </a:r>
            <a:endParaRPr lang="en-US" dirty="0">
              <a:latin typeface="Sylfaen" panose="010A0502050306030303" pitchFamily="18" charset="0"/>
            </a:endParaRPr>
          </a:p>
          <a:p>
            <a:r>
              <a:rPr lang="en-US" dirty="0" err="1">
                <a:solidFill>
                  <a:srgbClr val="FF0000"/>
                </a:solidFill>
                <a:latin typeface="Sylfaen" panose="010A0502050306030303" pitchFamily="18" charset="0"/>
              </a:rPr>
              <a:t>შეცდომაა</a:t>
            </a:r>
            <a:r>
              <a:rPr lang="en-US" dirty="0">
                <a:solidFill>
                  <a:srgbClr val="FF0000"/>
                </a:solidFill>
                <a:latin typeface="Sylfaen" panose="010A0502050306030303" pitchFamily="18" charset="0"/>
              </a:rPr>
              <a:t>:</a:t>
            </a:r>
            <a:r>
              <a:rPr lang="en-US" dirty="0">
                <a:latin typeface="Sylfaen" panose="010A0502050306030303" pitchFamily="18" charset="0"/>
              </a:rPr>
              <a:t> (</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დღეს</a:t>
            </a:r>
            <a:r>
              <a:rPr lang="en-US" dirty="0">
                <a:latin typeface="Sylfaen" panose="010A0502050306030303" pitchFamily="18" charset="0"/>
              </a:rPr>
              <a:t> – </a:t>
            </a:r>
            <a:r>
              <a:rPr lang="en-US" dirty="0" err="1">
                <a:latin typeface="Sylfaen" panose="010A0502050306030303" pitchFamily="18" charset="0"/>
              </a:rPr>
              <a:t>როდესაც</a:t>
            </a:r>
            <a:endParaRPr lang="en-US" dirty="0">
              <a:latin typeface="Sylfaen" panose="010A0502050306030303" pitchFamily="18" charset="0"/>
            </a:endParaRPr>
          </a:p>
          <a:p>
            <a:r>
              <a:rPr lang="en-US" dirty="0" err="1">
                <a:latin typeface="Sylfaen" panose="010A0502050306030303" pitchFamily="18" charset="0"/>
              </a:rPr>
              <a:t>სწორია</a:t>
            </a:r>
            <a:r>
              <a:rPr lang="en-US" dirty="0">
                <a:latin typeface="Sylfaen" panose="010A0502050306030303" pitchFamily="18" charset="0"/>
              </a:rPr>
              <a:t>: (</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საღამოს</a:t>
            </a:r>
            <a:r>
              <a:rPr lang="en-US" dirty="0">
                <a:latin typeface="Sylfaen" panose="010A0502050306030303" pitchFamily="18" charset="0"/>
              </a:rPr>
              <a:t> – </a:t>
            </a:r>
            <a:r>
              <a:rPr lang="en-US" dirty="0" err="1">
                <a:latin typeface="Sylfaen" panose="010A0502050306030303" pitchFamily="18" charset="0"/>
              </a:rPr>
              <a:t>რომელ</a:t>
            </a:r>
            <a:r>
              <a:rPr lang="en-US" dirty="0">
                <a:latin typeface="Sylfaen" panose="010A0502050306030303" pitchFamily="18" charset="0"/>
              </a:rPr>
              <a:t> </a:t>
            </a:r>
            <a:r>
              <a:rPr lang="en-US" dirty="0" err="1">
                <a:latin typeface="Sylfaen" panose="010A0502050306030303" pitchFamily="18" charset="0"/>
              </a:rPr>
              <a:t>საღამოსაც</a:t>
            </a:r>
            <a:endParaRPr lang="en-US" dirty="0">
              <a:latin typeface="Sylfaen" panose="010A0502050306030303" pitchFamily="18" charset="0"/>
            </a:endParaRPr>
          </a:p>
          <a:p>
            <a:r>
              <a:rPr lang="en-US" dirty="0" err="1">
                <a:solidFill>
                  <a:srgbClr val="FF0000"/>
                </a:solidFill>
                <a:latin typeface="Sylfaen" panose="010A0502050306030303" pitchFamily="18" charset="0"/>
              </a:rPr>
              <a:t>შეცდომაა</a:t>
            </a:r>
            <a:r>
              <a:rPr lang="en-US" dirty="0">
                <a:solidFill>
                  <a:srgbClr val="FF0000"/>
                </a:solidFill>
                <a:latin typeface="Sylfaen" panose="010A0502050306030303" pitchFamily="18" charset="0"/>
              </a:rPr>
              <a:t>: </a:t>
            </a:r>
            <a:r>
              <a:rPr lang="en-US" dirty="0">
                <a:latin typeface="Sylfaen" panose="010A0502050306030303" pitchFamily="18" charset="0"/>
              </a:rPr>
              <a:t>(</a:t>
            </a:r>
            <a:r>
              <a:rPr lang="en-US" dirty="0" err="1">
                <a:latin typeface="Sylfaen" panose="010A0502050306030303" pitchFamily="18" charset="0"/>
              </a:rPr>
              <a:t>იმ</a:t>
            </a:r>
            <a:r>
              <a:rPr lang="en-US" dirty="0">
                <a:latin typeface="Sylfaen" panose="010A0502050306030303" pitchFamily="18" charset="0"/>
              </a:rPr>
              <a:t>) </a:t>
            </a:r>
            <a:r>
              <a:rPr lang="en-US" dirty="0" err="1">
                <a:latin typeface="Sylfaen" panose="010A0502050306030303" pitchFamily="18" charset="0"/>
              </a:rPr>
              <a:t>საღამოს</a:t>
            </a:r>
            <a:r>
              <a:rPr lang="en-US" dirty="0">
                <a:latin typeface="Sylfaen" panose="010A0502050306030303" pitchFamily="18" charset="0"/>
              </a:rPr>
              <a:t> – </a:t>
            </a:r>
            <a:r>
              <a:rPr lang="en-US" dirty="0" err="1">
                <a:latin typeface="Sylfaen" panose="010A0502050306030303" pitchFamily="18" charset="0"/>
              </a:rPr>
              <a:t>როდესაც</a:t>
            </a:r>
            <a:r>
              <a:rPr lang="en-US" dirty="0">
                <a:latin typeface="Sylfaen" panose="010A0502050306030303" pitchFamily="18" charset="0"/>
              </a:rPr>
              <a:t> </a:t>
            </a:r>
            <a:r>
              <a:rPr lang="en-US" dirty="0" err="1">
                <a:latin typeface="Sylfaen" panose="010A0502050306030303" pitchFamily="18" charset="0"/>
              </a:rPr>
              <a:t>და</a:t>
            </a:r>
            <a:r>
              <a:rPr lang="en-US" dirty="0">
                <a:latin typeface="Sylfaen" panose="010A0502050306030303" pitchFamily="18" charset="0"/>
              </a:rPr>
              <a:t> </a:t>
            </a:r>
            <a:r>
              <a:rPr lang="en-US" dirty="0" err="1">
                <a:latin typeface="Sylfaen" panose="010A0502050306030303" pitchFamily="18" charset="0"/>
              </a:rPr>
              <a:t>სხვ</a:t>
            </a:r>
            <a:r>
              <a:rPr lang="en-US" dirty="0">
                <a:latin typeface="Sylfaen" panose="010A0502050306030303" pitchFamily="18" charset="0"/>
              </a:rPr>
              <a:t>.</a:t>
            </a:r>
          </a:p>
          <a:p>
            <a:pPr marL="0" indent="0">
              <a:buNone/>
            </a:pPr>
            <a:endParaRPr lang="en-US" dirty="0"/>
          </a:p>
        </p:txBody>
      </p:sp>
    </p:spTree>
    <p:extLst>
      <p:ext uri="{BB962C8B-B14F-4D97-AF65-F5344CB8AC3E}">
        <p14:creationId xmlns:p14="http://schemas.microsoft.com/office/powerpoint/2010/main" val="671518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b="1" dirty="0">
                <a:solidFill>
                  <a:schemeClr val="accent2">
                    <a:lumMod val="75000"/>
                  </a:schemeClr>
                </a:solidFill>
              </a:rPr>
              <a:t>მისამართი სიტყვისა და "რომელიც" წევრ-კავშირის მიმართება</a:t>
            </a:r>
            <a:endParaRPr lang="en-US" b="1" dirty="0">
              <a:solidFill>
                <a:schemeClr val="accent2">
                  <a:lumMod val="75000"/>
                </a:schemeClr>
              </a:solidFill>
            </a:endParaRPr>
          </a:p>
        </p:txBody>
      </p:sp>
      <p:sp>
        <p:nvSpPr>
          <p:cNvPr id="3" name="Content Placeholder 2"/>
          <p:cNvSpPr>
            <a:spLocks noGrp="1"/>
          </p:cNvSpPr>
          <p:nvPr>
            <p:ph idx="1"/>
          </p:nvPr>
        </p:nvSpPr>
        <p:spPr>
          <a:xfrm>
            <a:off x="372533" y="1825624"/>
            <a:ext cx="10981267" cy="4778375"/>
          </a:xfrm>
        </p:spPr>
        <p:txBody>
          <a:bodyPr>
            <a:normAutofit fontScale="85000" lnSpcReduction="10000"/>
          </a:bodyPr>
          <a:lstStyle/>
          <a:p>
            <a:pPr>
              <a:lnSpc>
                <a:spcPct val="150000"/>
              </a:lnSpc>
            </a:pPr>
            <a:r>
              <a:rPr lang="ka-GE" dirty="0"/>
              <a:t> როდესაც მისამართი სიტყვა კორელატთან (მისათითებელ სიტყვასთან) ერთადაა, მისი ადგილი მთავარ წინადადებაში შეუზღუდავია – აზრი ნათელია წევრ-კავშირის უშუალოდ კორელატთან  მიმართების გამო.</a:t>
            </a:r>
          </a:p>
          <a:p>
            <a:pPr>
              <a:lnSpc>
                <a:spcPct val="150000"/>
              </a:lnSpc>
            </a:pPr>
            <a:r>
              <a:rPr lang="ka-GE" dirty="0"/>
              <a:t> როდესაც მისამართი სიტყვა კორელატის გარეშეა, ორაზროვნების თავიდან ასაცილებლად მისამართ სიტყვას უშუალოდ უნდა მოსდევდეს წევრ-კავშირი; მაგ.:  ნინომ დედას დაუწერა ლექსი, რომელმაც  ყველას აღფრთოვანება გამოიწვია. მისამართი სიტყვა და წევრ-კავშირი შეიძლება გაითიშოს მხოლოდ ზმნა-შემასმენლით.</a:t>
            </a:r>
          </a:p>
        </p:txBody>
      </p:sp>
    </p:spTree>
    <p:extLst>
      <p:ext uri="{BB962C8B-B14F-4D97-AF65-F5344CB8AC3E}">
        <p14:creationId xmlns:p14="http://schemas.microsoft.com/office/powerpoint/2010/main" val="2104039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BB1F3-3FA7-4C54-ADFC-186FE7DED6D8}"/>
              </a:ext>
            </a:extLst>
          </p:cNvPr>
          <p:cNvSpPr>
            <a:spLocks noGrp="1"/>
          </p:cNvSpPr>
          <p:nvPr>
            <p:ph type="title"/>
          </p:nvPr>
        </p:nvSpPr>
        <p:spPr/>
        <p:txBody>
          <a:bodyPr/>
          <a:lstStyle/>
          <a:p>
            <a:r>
              <a:rPr lang="ka-GE" b="1" dirty="0">
                <a:solidFill>
                  <a:schemeClr val="accent2">
                    <a:lumMod val="75000"/>
                  </a:schemeClr>
                </a:solidFill>
              </a:rPr>
              <a:t>„რომელიც“ წევრ-კავშირის რიცხვი</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E5115FAC-7694-43E7-B93D-E840A6CE498F}"/>
              </a:ext>
            </a:extLst>
          </p:cNvPr>
          <p:cNvSpPr>
            <a:spLocks noGrp="1"/>
          </p:cNvSpPr>
          <p:nvPr>
            <p:ph idx="1"/>
          </p:nvPr>
        </p:nvSpPr>
        <p:spPr/>
        <p:txBody>
          <a:bodyPr>
            <a:normAutofit/>
          </a:bodyPr>
          <a:lstStyle/>
          <a:p>
            <a:pPr marL="0" indent="0">
              <a:buNone/>
            </a:pPr>
            <a:endParaRPr lang="ka-GE" sz="4400" dirty="0"/>
          </a:p>
          <a:p>
            <a:pPr marL="0" indent="0">
              <a:buNone/>
            </a:pPr>
            <a:r>
              <a:rPr lang="ka-GE" sz="4400" dirty="0"/>
              <a:t>წევრ-კავშირი მხოლობით რიცხვშია, თუ მისამართი სიტყვა: </a:t>
            </a:r>
            <a:br>
              <a:rPr lang="ka-GE" sz="4400" dirty="0"/>
            </a:br>
            <a:r>
              <a:rPr lang="ka-GE" sz="4400" dirty="0"/>
              <a:t> – ასევე მხოლობით რიცხვშია;</a:t>
            </a:r>
            <a:br>
              <a:rPr lang="ka-GE" sz="4400" dirty="0"/>
            </a:br>
            <a:r>
              <a:rPr lang="ka-GE" sz="4400" dirty="0"/>
              <a:t>– კრებითი სახელია.</a:t>
            </a:r>
            <a:r>
              <a:rPr lang="en-US" sz="4400" dirty="0"/>
              <a:t/>
            </a:r>
            <a:br>
              <a:rPr lang="en-US" sz="4400" dirty="0"/>
            </a:br>
            <a:endParaRPr lang="en-US" sz="4400" dirty="0"/>
          </a:p>
        </p:txBody>
      </p:sp>
    </p:spTree>
    <p:extLst>
      <p:ext uri="{BB962C8B-B14F-4D97-AF65-F5344CB8AC3E}">
        <p14:creationId xmlns:p14="http://schemas.microsoft.com/office/powerpoint/2010/main" val="2301894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111" y="575733"/>
            <a:ext cx="11145247" cy="6062134"/>
          </a:xfrm>
        </p:spPr>
        <p:txBody>
          <a:bodyPr>
            <a:noAutofit/>
          </a:bodyPr>
          <a:lstStyle/>
          <a:p>
            <a:pPr marL="0" indent="0">
              <a:lnSpc>
                <a:spcPct val="150000"/>
              </a:lnSpc>
              <a:buNone/>
            </a:pPr>
            <a:r>
              <a:rPr lang="ka-GE" sz="2400" b="1" dirty="0"/>
              <a:t>წევრ-კავშირი მრავლობით რიცხვშია, თუ მისამართი სიტყვა:   </a:t>
            </a:r>
          </a:p>
          <a:p>
            <a:pPr marL="0" indent="0">
              <a:lnSpc>
                <a:spcPct val="150000"/>
              </a:lnSpc>
              <a:buNone/>
            </a:pPr>
            <a:r>
              <a:rPr lang="ka-GE" sz="2000" dirty="0"/>
              <a:t>– </a:t>
            </a:r>
            <a:r>
              <a:rPr lang="ka-GE" sz="2000" b="1" dirty="0"/>
              <a:t>მრავლობით რიცხვშია</a:t>
            </a:r>
            <a:r>
              <a:rPr lang="ka-GE" sz="2000" dirty="0"/>
              <a:t>; მაგ.: დილაობით ვხედავ მეზობლის ბავშვებს, რომლებიც ყველაზე ადრე მიდიან სკოლაში</a:t>
            </a:r>
          </a:p>
          <a:p>
            <a:pPr marL="0" indent="0">
              <a:lnSpc>
                <a:spcPct val="150000"/>
              </a:lnSpc>
              <a:buNone/>
            </a:pPr>
            <a:r>
              <a:rPr lang="ka-GE" sz="2000" dirty="0"/>
              <a:t>– </a:t>
            </a:r>
            <a:r>
              <a:rPr lang="ka-GE" sz="2000" b="1" dirty="0"/>
              <a:t>მრავალცნებიანი კომპოზიტია</a:t>
            </a:r>
            <a:r>
              <a:rPr lang="ka-GE" sz="2000" dirty="0"/>
              <a:t>; მაგ.: წუხელ სოფლიდან დაბრუნდა ნინოს დედ-მამა, რომლებსაც / რომელთაც შვილიშვილებისათვის უამრავი ხილი ჩამოეტანათ.</a:t>
            </a:r>
          </a:p>
          <a:p>
            <a:pPr marL="0" indent="0">
              <a:lnSpc>
                <a:spcPct val="150000"/>
              </a:lnSpc>
              <a:buNone/>
            </a:pPr>
            <a:r>
              <a:rPr lang="ka-GE" sz="2000" dirty="0"/>
              <a:t>– </a:t>
            </a:r>
            <a:r>
              <a:rPr lang="ka-GE" sz="2000" b="1" dirty="0"/>
              <a:t>განსაზღვრულია ლექსიკურად ერთზე მეტის აღმნიშვნელი სიტყვით</a:t>
            </a:r>
            <a:r>
              <a:rPr lang="ka-GE" sz="2000" dirty="0"/>
              <a:t>; მაგ.: შებინდებისას სოფელში სამი უცნობი მივიდა, რომლებმაც მოსახლეობას მომიტინგეებთან შეხვედრისაკენ მოუწოდეს. </a:t>
            </a:r>
          </a:p>
          <a:p>
            <a:pPr marL="0" indent="0">
              <a:lnSpc>
                <a:spcPct val="150000"/>
              </a:lnSpc>
              <a:buNone/>
            </a:pPr>
            <a:r>
              <a:rPr lang="ka-GE" sz="2000" dirty="0"/>
              <a:t>– </a:t>
            </a:r>
            <a:r>
              <a:rPr lang="ka-GE" sz="2000" b="1" dirty="0"/>
              <a:t>ერთგვარი წევრებით არის წარმოდგენილი</a:t>
            </a:r>
            <a:r>
              <a:rPr lang="ka-GE" sz="2000" dirty="0"/>
              <a:t>; მაგ.: სხდომას დაესწრნენ დირექტორი და სწავლების მენეჯერი, რომლებსაც ახალი მასალები უნდა შეეკრიბათ პროექტის მოსამზადებლად.  </a:t>
            </a:r>
            <a:endParaRPr lang="en-US" sz="2000" dirty="0"/>
          </a:p>
        </p:txBody>
      </p:sp>
    </p:spTree>
    <p:extLst>
      <p:ext uri="{BB962C8B-B14F-4D97-AF65-F5344CB8AC3E}">
        <p14:creationId xmlns:p14="http://schemas.microsoft.com/office/powerpoint/2010/main" val="1307001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22427" y="544211"/>
            <a:ext cx="8768758" cy="752745"/>
          </a:xfrm>
        </p:spPr>
        <p:txBody>
          <a:bodyPr/>
          <a:lstStyle/>
          <a:p>
            <a:pPr algn="ctr"/>
            <a:r>
              <a:rPr lang="ka-GE" b="1" dirty="0"/>
              <a:t>მიზეზი და მიზანი</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711210514"/>
              </p:ext>
            </p:extLst>
          </p:nvPr>
        </p:nvGraphicFramePr>
        <p:xfrm>
          <a:off x="1251928" y="1489256"/>
          <a:ext cx="10109756" cy="5198624"/>
        </p:xfrm>
        <a:graphic>
          <a:graphicData uri="http://schemas.openxmlformats.org/drawingml/2006/table">
            <a:tbl>
              <a:tblPr firstRow="1" bandRow="1">
                <a:tableStyleId>{5C22544A-7EE6-4342-B048-85BDC9FD1C3A}</a:tableStyleId>
              </a:tblPr>
              <a:tblGrid>
                <a:gridCol w="2671502">
                  <a:extLst>
                    <a:ext uri="{9D8B030D-6E8A-4147-A177-3AD203B41FA5}">
                      <a16:colId xmlns:a16="http://schemas.microsoft.com/office/drawing/2014/main" val="1443815268"/>
                    </a:ext>
                  </a:extLst>
                </a:gridCol>
                <a:gridCol w="2824983">
                  <a:extLst>
                    <a:ext uri="{9D8B030D-6E8A-4147-A177-3AD203B41FA5}">
                      <a16:colId xmlns:a16="http://schemas.microsoft.com/office/drawing/2014/main" val="425664160"/>
                    </a:ext>
                  </a:extLst>
                </a:gridCol>
                <a:gridCol w="4613271">
                  <a:extLst>
                    <a:ext uri="{9D8B030D-6E8A-4147-A177-3AD203B41FA5}">
                      <a16:colId xmlns:a16="http://schemas.microsoft.com/office/drawing/2014/main" val="4191624486"/>
                    </a:ext>
                  </a:extLst>
                </a:gridCol>
              </a:tblGrid>
              <a:tr h="755845">
                <a:tc>
                  <a:txBody>
                    <a:bodyPr/>
                    <a:lstStyle/>
                    <a:p>
                      <a:r>
                        <a:rPr lang="ka-GE" sz="2000" dirty="0">
                          <a:solidFill>
                            <a:schemeClr val="tx1"/>
                          </a:solidFill>
                        </a:rPr>
                        <a:t>ფუნქცია</a:t>
                      </a:r>
                      <a:endParaRPr lang="en-US" sz="2000" dirty="0">
                        <a:solidFill>
                          <a:schemeClr val="tx1"/>
                        </a:solidFill>
                      </a:endParaRPr>
                    </a:p>
                  </a:txBody>
                  <a:tcPr>
                    <a:solidFill>
                      <a:schemeClr val="bg2"/>
                    </a:solidFill>
                  </a:tcPr>
                </a:tc>
                <a:tc>
                  <a:txBody>
                    <a:bodyPr/>
                    <a:lstStyle/>
                    <a:p>
                      <a:r>
                        <a:rPr lang="ka-GE" sz="2000" dirty="0">
                          <a:solidFill>
                            <a:schemeClr val="tx1"/>
                          </a:solidFill>
                        </a:rPr>
                        <a:t>კავშირი</a:t>
                      </a:r>
                      <a:endParaRPr lang="en-US" sz="2000" dirty="0">
                        <a:solidFill>
                          <a:schemeClr val="tx1"/>
                        </a:solidFill>
                      </a:endParaRPr>
                    </a:p>
                  </a:txBody>
                  <a:tcPr>
                    <a:solidFill>
                      <a:schemeClr val="bg2"/>
                    </a:solidFill>
                  </a:tcPr>
                </a:tc>
                <a:tc>
                  <a:txBody>
                    <a:bodyPr/>
                    <a:lstStyle/>
                    <a:p>
                      <a:r>
                        <a:rPr lang="ka-GE" sz="2000" dirty="0">
                          <a:solidFill>
                            <a:schemeClr val="tx1"/>
                          </a:solidFill>
                        </a:rPr>
                        <a:t>ნიმუში</a:t>
                      </a:r>
                      <a:endParaRPr lang="en-US" sz="2000" dirty="0">
                        <a:solidFill>
                          <a:schemeClr val="tx1"/>
                        </a:solidFill>
                      </a:endParaRPr>
                    </a:p>
                  </a:txBody>
                  <a:tcPr>
                    <a:solidFill>
                      <a:schemeClr val="bg2"/>
                    </a:solidFill>
                  </a:tcPr>
                </a:tc>
                <a:extLst>
                  <a:ext uri="{0D108BD9-81ED-4DB2-BD59-A6C34878D82A}">
                    <a16:rowId xmlns:a16="http://schemas.microsoft.com/office/drawing/2014/main" val="3883966288"/>
                  </a:ext>
                </a:extLst>
              </a:tr>
              <a:tr h="2527738">
                <a:tc>
                  <a:txBody>
                    <a:bodyPr/>
                    <a:lstStyle/>
                    <a:p>
                      <a:r>
                        <a:rPr lang="ka-GE" sz="2000" dirty="0"/>
                        <a:t>მიზეზი</a:t>
                      </a:r>
                      <a:endParaRPr lang="en-US" sz="2000" dirty="0"/>
                    </a:p>
                  </a:txBody>
                  <a:tcPr/>
                </a:tc>
                <a:tc>
                  <a:txBody>
                    <a:bodyPr/>
                    <a:lstStyle/>
                    <a:p>
                      <a:r>
                        <a:rPr lang="ka-GE" sz="2000" dirty="0"/>
                        <a:t>იმიტომ..., რომ</a:t>
                      </a:r>
                    </a:p>
                    <a:p>
                      <a:r>
                        <a:rPr lang="ka-GE" sz="2000" dirty="0"/>
                        <a:t>იმის გამო..., რომ</a:t>
                      </a:r>
                    </a:p>
                    <a:p>
                      <a:r>
                        <a:rPr lang="ka-GE" sz="2000" dirty="0"/>
                        <a:t>რადგან</a:t>
                      </a:r>
                      <a:r>
                        <a:rPr lang="ka-GE" sz="2000" baseline="0" dirty="0"/>
                        <a:t> /რადგანაც/</a:t>
                      </a:r>
                    </a:p>
                    <a:p>
                      <a:r>
                        <a:rPr lang="ka-GE" sz="2000" baseline="0" dirty="0"/>
                        <a:t>ვინაიდან</a:t>
                      </a:r>
                    </a:p>
                    <a:p>
                      <a:endParaRPr lang="en-US" sz="2000" dirty="0"/>
                    </a:p>
                  </a:txBody>
                  <a:tcPr/>
                </a:tc>
                <a:tc>
                  <a:txBody>
                    <a:bodyPr/>
                    <a:lstStyle/>
                    <a:p>
                      <a:pPr marL="342900" indent="-342900">
                        <a:buFont typeface="Arial" panose="020B0604020202020204" pitchFamily="34" charset="0"/>
                        <a:buChar char="•"/>
                      </a:pPr>
                      <a:r>
                        <a:rPr lang="ka-GE" sz="2000" dirty="0"/>
                        <a:t>ხალხი იმიტომ</a:t>
                      </a:r>
                      <a:r>
                        <a:rPr lang="ka-GE" sz="2000" baseline="0" dirty="0"/>
                        <a:t> იყრიდა თავს, რომ ახალი ამბავი გაიგო.</a:t>
                      </a:r>
                    </a:p>
                    <a:p>
                      <a:pPr marL="342900" indent="-342900">
                        <a:buFont typeface="Arial" panose="020B0604020202020204" pitchFamily="34" charset="0"/>
                        <a:buChar char="•"/>
                      </a:pPr>
                      <a:r>
                        <a:rPr lang="ka-GE" sz="2000" baseline="0" dirty="0"/>
                        <a:t>გიორგი სკოლაში იმის გამო არ იყო, რომ სიცხე ჰქონდა.</a:t>
                      </a:r>
                    </a:p>
                    <a:p>
                      <a:pPr marL="342900" indent="-342900">
                        <a:buFont typeface="Arial" panose="020B0604020202020204" pitchFamily="34" charset="0"/>
                        <a:buChar char="•"/>
                      </a:pPr>
                      <a:r>
                        <a:rPr lang="ka-GE" sz="2000" baseline="0" dirty="0"/>
                        <a:t>სახლშო სულ ორი ადამიანი ცხოვრობდა, რადგან ბინა ძალიან პატარა იყო.</a:t>
                      </a:r>
                      <a:endParaRPr lang="en-US" sz="2000" dirty="0"/>
                    </a:p>
                  </a:txBody>
                  <a:tcPr/>
                </a:tc>
                <a:extLst>
                  <a:ext uri="{0D108BD9-81ED-4DB2-BD59-A6C34878D82A}">
                    <a16:rowId xmlns:a16="http://schemas.microsoft.com/office/drawing/2014/main" val="3823617227"/>
                  </a:ext>
                </a:extLst>
              </a:tr>
              <a:tr h="1915041">
                <a:tc>
                  <a:txBody>
                    <a:bodyPr/>
                    <a:lstStyle/>
                    <a:p>
                      <a:r>
                        <a:rPr lang="ka-GE" sz="2000" dirty="0"/>
                        <a:t>მიზანი</a:t>
                      </a:r>
                      <a:endParaRPr lang="en-US" sz="2000" dirty="0"/>
                    </a:p>
                  </a:txBody>
                  <a:tcPr/>
                </a:tc>
                <a:tc>
                  <a:txBody>
                    <a:bodyPr/>
                    <a:lstStyle/>
                    <a:p>
                      <a:r>
                        <a:rPr lang="ka-GE" sz="2000" dirty="0"/>
                        <a:t>იმისათვის...,</a:t>
                      </a:r>
                      <a:r>
                        <a:rPr lang="ka-GE" sz="2000" baseline="0" dirty="0"/>
                        <a:t> რომ</a:t>
                      </a:r>
                    </a:p>
                    <a:p>
                      <a:r>
                        <a:rPr lang="ka-GE" sz="2000" baseline="0" dirty="0"/>
                        <a:t>რათა</a:t>
                      </a:r>
                    </a:p>
                    <a:p>
                      <a:endParaRPr lang="en-US" sz="2000" dirty="0"/>
                    </a:p>
                  </a:txBody>
                  <a:tcPr/>
                </a:tc>
                <a:tc>
                  <a:txBody>
                    <a:bodyPr/>
                    <a:lstStyle/>
                    <a:p>
                      <a:pPr marL="342900" indent="-342900">
                        <a:buFont typeface="Arial" panose="020B0604020202020204" pitchFamily="34" charset="0"/>
                        <a:buChar char="•"/>
                      </a:pPr>
                      <a:r>
                        <a:rPr lang="ka-GE" sz="2000" dirty="0"/>
                        <a:t>მე ყველაფერს გავაკეთებ იმისათვის, რომ ბედნიერი იყო.</a:t>
                      </a:r>
                    </a:p>
                    <a:p>
                      <a:pPr marL="342900" indent="-342900">
                        <a:buFont typeface="Arial" panose="020B0604020202020204" pitchFamily="34" charset="0"/>
                        <a:buChar char="•"/>
                      </a:pPr>
                      <a:r>
                        <a:rPr lang="ka-GE" sz="2000" dirty="0"/>
                        <a:t>იმ ღამეს იქ დავრჩი, რათა დილაუთენია გავმგზავრებულიყავი.</a:t>
                      </a:r>
                      <a:endParaRPr lang="en-US" sz="2000" dirty="0"/>
                    </a:p>
                  </a:txBody>
                  <a:tcPr/>
                </a:tc>
                <a:extLst>
                  <a:ext uri="{0D108BD9-81ED-4DB2-BD59-A6C34878D82A}">
                    <a16:rowId xmlns:a16="http://schemas.microsoft.com/office/drawing/2014/main" val="3392344997"/>
                  </a:ext>
                </a:extLst>
              </a:tr>
            </a:tbl>
          </a:graphicData>
        </a:graphic>
      </p:graphicFrame>
    </p:spTree>
    <p:extLst>
      <p:ext uri="{BB962C8B-B14F-4D97-AF65-F5344CB8AC3E}">
        <p14:creationId xmlns:p14="http://schemas.microsoft.com/office/powerpoint/2010/main" val="2270990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1A39-6529-450A-9D6F-7463939B1F4D}"/>
              </a:ext>
            </a:extLst>
          </p:cNvPr>
          <p:cNvSpPr>
            <a:spLocks noGrp="1"/>
          </p:cNvSpPr>
          <p:nvPr>
            <p:ph type="title"/>
          </p:nvPr>
        </p:nvSpPr>
        <p:spPr>
          <a:xfrm>
            <a:off x="812800" y="365125"/>
            <a:ext cx="10541000" cy="5538964"/>
          </a:xfrm>
        </p:spPr>
        <p:txBody>
          <a:bodyPr>
            <a:normAutofit/>
          </a:bodyPr>
          <a:lstStyle/>
          <a:p>
            <a:pPr marR="0" lvl="0">
              <a:lnSpc>
                <a:spcPct val="115000"/>
              </a:lnSpc>
              <a:spcBef>
                <a:spcPts val="0"/>
              </a:spcBef>
              <a:spcAft>
                <a:spcPts val="1000"/>
              </a:spcAft>
            </a:pPr>
            <a:r>
              <a:rPr lang="ka-GE" sz="2800" b="1" dirty="0">
                <a:effectLst/>
                <a:latin typeface="Sylfaen" panose="010A0502050306030303" pitchFamily="18" charset="0"/>
                <a:ea typeface="Calibri" panose="020F0502020204030204" pitchFamily="34" charset="0"/>
                <a:cs typeface="Times New Roman" panose="02020603050405020304" pitchFamily="18" charset="0"/>
              </a:rPr>
              <a:t>სავარჯიშო N1</a:t>
            </a:r>
            <a:r>
              <a:rPr lang="ka-GE" sz="2800" dirty="0">
                <a:effectLst/>
                <a:latin typeface="Sylfaen" panose="010A0502050306030303" pitchFamily="18" charset="0"/>
                <a:ea typeface="Calibri" panose="020F0502020204030204" pitchFamily="34" charset="0"/>
                <a:cs typeface="Times New Roman" panose="02020603050405020304" pitchFamily="18" charset="0"/>
              </a:rPr>
              <a:t/>
            </a:r>
            <a:br>
              <a:rPr lang="ka-GE" sz="2800" dirty="0">
                <a:effectLst/>
                <a:latin typeface="Sylfaen" panose="010A0502050306030303" pitchFamily="18"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
            </a:r>
            <a:br>
              <a:rPr lang="ka-GE" sz="2800" dirty="0">
                <a:effectLst/>
                <a:latin typeface="Sylfaen" panose="010A0502050306030303" pitchFamily="18" charset="0"/>
                <a:ea typeface="Calibri" panose="020F0502020204030204" pitchFamily="34" charset="0"/>
                <a:cs typeface="Times New Roman" panose="02020603050405020304" pitchFamily="18" charset="0"/>
              </a:rPr>
            </a:br>
            <a:r>
              <a:rPr lang="ka-GE" sz="2800" b="1" dirty="0">
                <a:effectLst/>
                <a:latin typeface="Sylfaen" panose="010A0502050306030303" pitchFamily="18" charset="0"/>
                <a:ea typeface="Calibri" panose="020F0502020204030204" pitchFamily="34" charset="0"/>
                <a:cs typeface="Times New Roman" panose="02020603050405020304" pitchFamily="18" charset="0"/>
              </a:rPr>
              <a:t>რომელ წინადადებაში </a:t>
            </a:r>
            <a:r>
              <a:rPr lang="ka-GE" sz="2800" b="1" u="sng" dirty="0">
                <a:effectLst/>
                <a:latin typeface="Sylfaen" panose="010A0502050306030303" pitchFamily="18" charset="0"/>
                <a:ea typeface="Calibri" panose="020F0502020204030204" pitchFamily="34" charset="0"/>
                <a:cs typeface="Times New Roman" panose="02020603050405020304" pitchFamily="18" charset="0"/>
              </a:rPr>
              <a:t>არ არის</a:t>
            </a:r>
            <a:r>
              <a:rPr lang="ka-GE" sz="2800" b="1" dirty="0">
                <a:effectLst/>
                <a:latin typeface="Sylfaen" panose="010A0502050306030303" pitchFamily="18" charset="0"/>
                <a:ea typeface="Calibri" panose="020F0502020204030204" pitchFamily="34" charset="0"/>
                <a:cs typeface="Times New Roman" panose="02020603050405020304" pitchFamily="18" charset="0"/>
              </a:rPr>
              <a:t> შეცდომა?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r>
            <a:br>
              <a:rPr lang="en-US" sz="2800" dirty="0">
                <a:effectLst/>
                <a:latin typeface="Sylfaen" panose="010A0502050306030303" pitchFamily="18"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ა) უბედურია ის ადამიანი, ვინც ცხოვრება უშინაარსოდ გაატარა.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r>
            <a:br>
              <a:rPr lang="en-US" sz="2800" dirty="0">
                <a:effectLst/>
                <a:latin typeface="Sylfaen" panose="010A0502050306030303" pitchFamily="18"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ბ) უბედურია ის, ვინც ცხოვრება უშინაარსოდ გაატარა.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r>
            <a:br>
              <a:rPr lang="en-US" sz="2800" dirty="0">
                <a:effectLst/>
                <a:latin typeface="Sylfaen" panose="010A0502050306030303" pitchFamily="18"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გ) უბედურია ის, რომელმაც ცხოვრება უშინაარსოდ გაატარა.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r>
            <a:br>
              <a:rPr lang="en-US" sz="2800" dirty="0">
                <a:effectLst/>
                <a:latin typeface="Sylfaen" panose="010A0502050306030303" pitchFamily="18"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დ) ადამიანი, ვინც ცხოვრებას უშინაარსოდ გაატარებს, უბედურია.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r>
            <a:br>
              <a:rPr lang="en-US" sz="2800" dirty="0">
                <a:effectLst/>
                <a:latin typeface="Sylfaen" panose="010A0502050306030303" pitchFamily="18" charset="0"/>
                <a:ea typeface="Calibri" panose="020F0502020204030204" pitchFamily="34" charset="0"/>
                <a:cs typeface="Times New Roman" panose="02020603050405020304" pitchFamily="18" charset="0"/>
              </a:rPr>
            </a:br>
            <a:endParaRPr lang="en-US" sz="2800" dirty="0">
              <a:latin typeface="Sylfaen" panose="010A0502050306030303" pitchFamily="18" charset="0"/>
            </a:endParaRPr>
          </a:p>
        </p:txBody>
      </p:sp>
      <p:sp>
        <p:nvSpPr>
          <p:cNvPr id="10" name="TextBox 9">
            <a:extLst>
              <a:ext uri="{FF2B5EF4-FFF2-40B4-BE49-F238E27FC236}">
                <a16:creationId xmlns:a16="http://schemas.microsoft.com/office/drawing/2014/main" id="{4EF8BC69-836C-49E4-81ED-884572317EE2}"/>
              </a:ext>
            </a:extLst>
          </p:cNvPr>
          <p:cNvSpPr txBox="1"/>
          <p:nvPr/>
        </p:nvSpPr>
        <p:spPr>
          <a:xfrm>
            <a:off x="812800" y="3142558"/>
            <a:ext cx="9107814" cy="523220"/>
          </a:xfrm>
          <a:prstGeom prst="rect">
            <a:avLst/>
          </a:prstGeom>
          <a:noFill/>
        </p:spPr>
        <p:txBody>
          <a:bodyPr wrap="square">
            <a:spAutoFit/>
          </a:bodyPr>
          <a:lstStyle/>
          <a:p>
            <a:r>
              <a:rPr kumimoji="0" lang="ka-GE" sz="2800" b="0" i="0" u="none" strike="noStrike" kern="1200" cap="none" spc="0" normalizeH="0" baseline="0" noProof="0" dirty="0">
                <a:ln>
                  <a:noFill/>
                </a:ln>
                <a:solidFill>
                  <a:prstClr val="black"/>
                </a:solidFill>
                <a:effectLst/>
                <a:uLnTx/>
                <a:uFillTx/>
                <a:latin typeface="Sylfaen" panose="010A0502050306030303" pitchFamily="18" charset="0"/>
                <a:ea typeface="Calibri" panose="020F0502020204030204" pitchFamily="34" charset="0"/>
                <a:cs typeface="Times New Roman" panose="02020603050405020304" pitchFamily="18" charset="0"/>
              </a:rPr>
              <a:t>ბ) უბედურია ის, ვინც ცხოვრება უშინაარსოდ გაატარა.</a:t>
            </a:r>
            <a:endParaRPr lang="en-US" dirty="0"/>
          </a:p>
        </p:txBody>
      </p:sp>
    </p:spTree>
    <p:extLst>
      <p:ext uri="{BB962C8B-B14F-4D97-AF65-F5344CB8AC3E}">
        <p14:creationId xmlns:p14="http://schemas.microsoft.com/office/powerpoint/2010/main" val="96017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1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6D586-84DB-4BCB-A6A7-05360F1ACED8}"/>
              </a:ext>
            </a:extLst>
          </p:cNvPr>
          <p:cNvSpPr>
            <a:spLocks noGrp="1"/>
          </p:cNvSpPr>
          <p:nvPr>
            <p:ph type="title"/>
          </p:nvPr>
        </p:nvSpPr>
        <p:spPr>
          <a:xfrm>
            <a:off x="745067" y="365125"/>
            <a:ext cx="10608733" cy="5742164"/>
          </a:xfrm>
        </p:spPr>
        <p:txBody>
          <a:bodyPr>
            <a:normAutofit fontScale="90000"/>
          </a:bodyPr>
          <a:lstStyle/>
          <a:p>
            <a:pPr marR="0" lvl="0">
              <a:lnSpc>
                <a:spcPct val="115000"/>
              </a:lnSpc>
              <a:spcBef>
                <a:spcPts val="0"/>
              </a:spcBef>
              <a:spcAft>
                <a:spcPts val="1000"/>
              </a:spcAft>
            </a:pPr>
            <a:r>
              <a:rPr lang="ka-GE" sz="4400" b="1" dirty="0">
                <a:effectLst/>
                <a:latin typeface="Sylfaen" panose="010A0502050306030303" pitchFamily="18" charset="0"/>
                <a:ea typeface="Calibri" panose="020F0502020204030204" pitchFamily="34" charset="0"/>
                <a:cs typeface="Times New Roman" panose="02020603050405020304" pitchFamily="18" charset="0"/>
              </a:rPr>
              <a:t>სავარჯიშო N2</a:t>
            </a:r>
            <a:br>
              <a:rPr lang="ka-GE" sz="4400" b="1" dirty="0">
                <a:effectLst/>
                <a:latin typeface="Sylfaen" panose="010A0502050306030303" pitchFamily="18" charset="0"/>
                <a:ea typeface="Calibri" panose="020F0502020204030204" pitchFamily="34" charset="0"/>
                <a:cs typeface="Times New Roman" panose="02020603050405020304" pitchFamily="18" charset="0"/>
              </a:rPr>
            </a:br>
            <a:r>
              <a:rPr lang="ka-GE" sz="4400" b="1" dirty="0">
                <a:effectLst/>
                <a:latin typeface="Sylfaen" panose="010A0502050306030303" pitchFamily="18" charset="0"/>
                <a:ea typeface="Calibri" panose="020F0502020204030204" pitchFamily="34" charset="0"/>
                <a:cs typeface="Times New Roman" panose="02020603050405020304" pitchFamily="18" charset="0"/>
              </a:rPr>
              <a:t/>
            </a:r>
            <a:br>
              <a:rPr lang="ka-GE" sz="4400" b="1" dirty="0">
                <a:effectLst/>
                <a:latin typeface="Sylfaen" panose="010A0502050306030303" pitchFamily="18" charset="0"/>
                <a:ea typeface="Calibri" panose="020F0502020204030204" pitchFamily="34" charset="0"/>
                <a:cs typeface="Times New Roman" panose="02020603050405020304" pitchFamily="18" charset="0"/>
              </a:rPr>
            </a:br>
            <a:r>
              <a:rPr lang="ka-GE" sz="2800" b="1" dirty="0">
                <a:effectLst/>
                <a:latin typeface="Sylfaen" panose="010A0502050306030303" pitchFamily="18" charset="0"/>
                <a:ea typeface="Calibri" panose="020F0502020204030204" pitchFamily="34" charset="0"/>
                <a:cs typeface="Times New Roman" panose="02020603050405020304" pitchFamily="18" charset="0"/>
              </a:rPr>
              <a:t>რომელ წინადადებაშია შეცდომა?</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ა) გიო და ნიკა, რომლებიც ახლოს ცხოვრობდნენ, მეგობრები იყვნენ.</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ბ) ყველა ადამიანს აქვს თვისებები, რომელიც მას ღირსებას მატებს.</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გ) ხალხი, რომელიც ახალგაზრდის დასჯას ითხოვდა, სასტიკი და დაუნდობელი იყო. </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დ) ფრინველები, რომლებიც შემოდგომაზე გაფრინდნენ, ახლა უკან ბრუნდებოდნენ.</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10" name="TextBox 9">
            <a:extLst>
              <a:ext uri="{FF2B5EF4-FFF2-40B4-BE49-F238E27FC236}">
                <a16:creationId xmlns:a16="http://schemas.microsoft.com/office/drawing/2014/main" id="{6F6EBACD-70F1-41C9-98B4-6A2AC45BB718}"/>
              </a:ext>
            </a:extLst>
          </p:cNvPr>
          <p:cNvSpPr txBox="1"/>
          <p:nvPr/>
        </p:nvSpPr>
        <p:spPr>
          <a:xfrm>
            <a:off x="745067" y="3060051"/>
            <a:ext cx="9935309" cy="861774"/>
          </a:xfrm>
          <a:prstGeom prst="rect">
            <a:avLst/>
          </a:prstGeom>
          <a:noFill/>
        </p:spPr>
        <p:txBody>
          <a:bodyPr wrap="square">
            <a:spAutoFit/>
          </a:bodyPr>
          <a:lstStyle/>
          <a:p>
            <a:r>
              <a:rPr lang="ka-GE" sz="2500" dirty="0">
                <a:latin typeface="Sylfaen" panose="010A0502050306030303" pitchFamily="18" charset="0"/>
                <a:cs typeface="Times New Roman" panose="02020603050405020304" pitchFamily="18" charset="0"/>
              </a:rPr>
              <a:t>ბ) ყველა ადამიანს აქვს თვისებები, რომელიც მას ღირსებას მატებს.</a:t>
            </a:r>
            <a:r>
              <a:rPr lang="en-US" sz="2500" dirty="0">
                <a:latin typeface="Sylfaen" panose="010A0502050306030303" pitchFamily="18" charset="0"/>
                <a:cs typeface="Times New Roman" panose="02020603050405020304" pitchFamily="18" charset="0"/>
              </a:rPr>
              <a:t/>
            </a:r>
            <a:br>
              <a:rPr lang="en-US" sz="2500" dirty="0">
                <a:latin typeface="Sylfaen" panose="010A0502050306030303" pitchFamily="18" charset="0"/>
                <a:cs typeface="Times New Roman" panose="02020603050405020304" pitchFamily="18" charset="0"/>
              </a:rPr>
            </a:br>
            <a:endParaRPr lang="en-US" sz="2500" dirty="0">
              <a:latin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04725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1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DEC28-782F-4AED-93AF-88A479613704}"/>
              </a:ext>
            </a:extLst>
          </p:cNvPr>
          <p:cNvSpPr>
            <a:spLocks noGrp="1"/>
          </p:cNvSpPr>
          <p:nvPr>
            <p:ph type="title"/>
          </p:nvPr>
        </p:nvSpPr>
        <p:spPr>
          <a:xfrm>
            <a:off x="632178" y="9532"/>
            <a:ext cx="10721622" cy="5685719"/>
          </a:xfrm>
        </p:spPr>
        <p:txBody>
          <a:bodyPr>
            <a:normAutofit/>
          </a:bodyPr>
          <a:lstStyle/>
          <a:p>
            <a:pPr marR="0" lvl="0">
              <a:lnSpc>
                <a:spcPct val="115000"/>
              </a:lnSpc>
              <a:spcBef>
                <a:spcPts val="0"/>
              </a:spcBef>
              <a:spcAft>
                <a:spcPts val="1000"/>
              </a:spcAft>
            </a:pPr>
            <a:r>
              <a:rPr lang="ka-GE" sz="4400" b="1" dirty="0">
                <a:effectLst/>
                <a:latin typeface="Sylfaen" panose="010A0502050306030303" pitchFamily="18" charset="0"/>
                <a:ea typeface="Calibri" panose="020F0502020204030204" pitchFamily="34" charset="0"/>
                <a:cs typeface="Times New Roman" panose="02020603050405020304" pitchFamily="18" charset="0"/>
              </a:rPr>
              <a:t>სავარჯიშო N3</a:t>
            </a:r>
            <a:br>
              <a:rPr lang="ka-GE" sz="4400" b="1" dirty="0">
                <a:effectLst/>
                <a:latin typeface="Sylfaen" panose="010A0502050306030303" pitchFamily="18" charset="0"/>
                <a:ea typeface="Calibri" panose="020F0502020204030204" pitchFamily="34" charset="0"/>
                <a:cs typeface="Times New Roman" panose="02020603050405020304" pitchFamily="18" charset="0"/>
              </a:rPr>
            </a:br>
            <a:r>
              <a:rPr lang="ka-GE" sz="3200" b="1" dirty="0">
                <a:effectLst/>
                <a:latin typeface="Sylfaen" panose="010A0502050306030303" pitchFamily="18" charset="0"/>
                <a:ea typeface="Calibri" panose="020F0502020204030204" pitchFamily="34" charset="0"/>
                <a:cs typeface="Times New Roman" panose="02020603050405020304" pitchFamily="18" charset="0"/>
              </a:rPr>
              <a:t>რომელ წინადადებაშია შეცდომა?</a:t>
            </a:r>
            <a:r>
              <a:rPr lang="en-US" sz="3200" dirty="0">
                <a:effectLst/>
                <a:latin typeface="Calibri" panose="020F0502020204030204" pitchFamily="34" charset="0"/>
                <a:ea typeface="Calibri" panose="020F0502020204030204" pitchFamily="34" charset="0"/>
                <a:cs typeface="Times New Roman" panose="02020603050405020304" pitchFamily="18" charset="0"/>
              </a:rPr>
              <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ka-GE" sz="3200" dirty="0">
                <a:effectLst/>
                <a:latin typeface="Sylfaen" panose="010A0502050306030303" pitchFamily="18" charset="0"/>
                <a:ea typeface="Calibri" panose="020F0502020204030204" pitchFamily="34" charset="0"/>
                <a:cs typeface="Times New Roman" panose="02020603050405020304" pitchFamily="18" charset="0"/>
              </a:rPr>
              <a:t>ა) თავადები შვილებს გლეხებს აზრდევინებდნენ, რადგან ცხოვრება ესწავლათ. </a:t>
            </a:r>
            <a:r>
              <a:rPr lang="en-US" sz="3200" dirty="0">
                <a:effectLst/>
                <a:latin typeface="Sylfaen" panose="010A0502050306030303" pitchFamily="18" charset="0"/>
                <a:ea typeface="Calibri" panose="020F0502020204030204" pitchFamily="34" charset="0"/>
                <a:cs typeface="Times New Roman" panose="02020603050405020304" pitchFamily="18" charset="0"/>
              </a:rPr>
              <a:t/>
            </a:r>
            <a:br>
              <a:rPr lang="en-US" sz="3200" dirty="0">
                <a:effectLst/>
                <a:latin typeface="Sylfaen" panose="010A0502050306030303" pitchFamily="18" charset="0"/>
                <a:ea typeface="Calibri" panose="020F0502020204030204" pitchFamily="34" charset="0"/>
                <a:cs typeface="Times New Roman" panose="02020603050405020304" pitchFamily="18" charset="0"/>
              </a:rPr>
            </a:br>
            <a:r>
              <a:rPr lang="ka-GE" sz="3200" dirty="0">
                <a:effectLst/>
                <a:latin typeface="Sylfaen" panose="010A0502050306030303" pitchFamily="18" charset="0"/>
                <a:ea typeface="Calibri" panose="020F0502020204030204" pitchFamily="34" charset="0"/>
                <a:cs typeface="Times New Roman" panose="02020603050405020304" pitchFamily="18" charset="0"/>
              </a:rPr>
              <a:t>ბ) მირანდა გახარებული იყო, რადგან მაღალი შეფასება დაიმსახურა.</a:t>
            </a:r>
            <a:r>
              <a:rPr lang="en-US" sz="3200" dirty="0">
                <a:effectLst/>
                <a:latin typeface="Calibri" panose="020F0502020204030204" pitchFamily="34" charset="0"/>
                <a:ea typeface="Calibri" panose="020F0502020204030204" pitchFamily="34" charset="0"/>
                <a:cs typeface="Times New Roman" panose="02020603050405020304" pitchFamily="18" charset="0"/>
              </a:rPr>
              <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ka-GE" sz="3200" dirty="0">
                <a:effectLst/>
                <a:latin typeface="Sylfaen" panose="010A0502050306030303" pitchFamily="18" charset="0"/>
                <a:ea typeface="Calibri" panose="020F0502020204030204" pitchFamily="34" charset="0"/>
                <a:cs typeface="Times New Roman" panose="02020603050405020304" pitchFamily="18" charset="0"/>
              </a:rPr>
              <a:t>გ) ნინოს გული გაუტყდა, რადგანაც მიზანს ვერ მიაღწია.</a:t>
            </a:r>
            <a:r>
              <a:rPr lang="en-US" sz="3200" dirty="0">
                <a:effectLst/>
                <a:latin typeface="Calibri" panose="020F0502020204030204" pitchFamily="34" charset="0"/>
                <a:ea typeface="Calibri" panose="020F0502020204030204" pitchFamily="34" charset="0"/>
                <a:cs typeface="Times New Roman" panose="02020603050405020304" pitchFamily="18" charset="0"/>
              </a:rPr>
              <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ka-GE" sz="3200" dirty="0">
                <a:effectLst/>
                <a:latin typeface="Sylfaen" panose="010A0502050306030303" pitchFamily="18" charset="0"/>
                <a:ea typeface="Calibri" panose="020F0502020204030204" pitchFamily="34" charset="0"/>
                <a:cs typeface="Times New Roman" panose="02020603050405020304" pitchFamily="18" charset="0"/>
              </a:rPr>
              <a:t>დ) გიორგი პაატასთან გაიქცა, რადგან სახლში არ დაედგომებოდა.</a:t>
            </a:r>
            <a:endParaRPr lang="en-US" sz="3200" dirty="0"/>
          </a:p>
        </p:txBody>
      </p:sp>
      <p:sp>
        <p:nvSpPr>
          <p:cNvPr id="6" name="TextBox 5">
            <a:extLst>
              <a:ext uri="{FF2B5EF4-FFF2-40B4-BE49-F238E27FC236}">
                <a16:creationId xmlns:a16="http://schemas.microsoft.com/office/drawing/2014/main" id="{1FA481CF-D8EC-4F58-82A6-65A998A444ED}"/>
              </a:ext>
            </a:extLst>
          </p:cNvPr>
          <p:cNvSpPr txBox="1"/>
          <p:nvPr/>
        </p:nvSpPr>
        <p:spPr>
          <a:xfrm>
            <a:off x="632178" y="1566849"/>
            <a:ext cx="10069689" cy="584775"/>
          </a:xfrm>
          <a:prstGeom prst="rect">
            <a:avLst/>
          </a:prstGeom>
          <a:noFill/>
        </p:spPr>
        <p:txBody>
          <a:bodyPr wrap="square">
            <a:spAutoFit/>
          </a:bodyPr>
          <a:lstStyle/>
          <a:p>
            <a:r>
              <a:rPr kumimoji="0" lang="ka-GE" sz="3200" b="0" i="0" u="none" strike="noStrike" kern="1200" cap="none" spc="0" normalizeH="0" baseline="0" noProof="0" dirty="0">
                <a:ln>
                  <a:noFill/>
                </a:ln>
                <a:solidFill>
                  <a:prstClr val="black"/>
                </a:solidFill>
                <a:effectLst/>
                <a:uLnTx/>
                <a:uFillTx/>
                <a:latin typeface="Sylfaen" panose="010A0502050306030303" pitchFamily="18" charset="0"/>
                <a:ea typeface="Calibri" panose="020F0502020204030204" pitchFamily="34" charset="0"/>
                <a:cs typeface="Times New Roman" panose="02020603050405020304" pitchFamily="18" charset="0"/>
              </a:rPr>
              <a:t>ა) თავადები შვილებს გლეხებს აზრდევინებდნენ, </a:t>
            </a:r>
            <a:endParaRPr lang="en-US" dirty="0"/>
          </a:p>
        </p:txBody>
      </p:sp>
    </p:spTree>
    <p:extLst>
      <p:ext uri="{BB962C8B-B14F-4D97-AF65-F5344CB8AC3E}">
        <p14:creationId xmlns:p14="http://schemas.microsoft.com/office/powerpoint/2010/main" val="413637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6052" y="563814"/>
            <a:ext cx="10430123" cy="5639443"/>
          </a:xfrm>
        </p:spPr>
        <p:txBody>
          <a:bodyPr/>
          <a:lstStyle/>
          <a:p>
            <a:pPr marL="0" indent="0">
              <a:buNone/>
            </a:pPr>
            <a:endParaRPr lang="ka-GE" b="1" dirty="0"/>
          </a:p>
          <a:p>
            <a:pPr marL="0" indent="0">
              <a:buNone/>
            </a:pPr>
            <a:r>
              <a:rPr lang="ka-GE" b="1" dirty="0"/>
              <a:t>                                      </a:t>
            </a:r>
            <a:endParaRPr lang="en-US" sz="3600" b="1" dirty="0"/>
          </a:p>
          <a:p>
            <a:pPr marL="0" indent="0">
              <a:buNone/>
            </a:pPr>
            <a:endParaRPr lang="en-US" dirty="0"/>
          </a:p>
        </p:txBody>
      </p:sp>
      <p:pic>
        <p:nvPicPr>
          <p:cNvPr id="1026" name="Picture 2" descr="https://documents.lucid.app/documents/3cbde0c9-b6ee-440f-8c54-9106ccc95b51/pages/0_0?a=434&amp;x=-141&amp;y=-164&amp;w=1322&amp;h=948&amp;store=1&amp;accept=image%2F*&amp;auth=LCA%208c9a398bee9c1f9b559a188ed0661369f376dac55d853589171506559a3f12c7-ts%3D17206796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04"/>
            <a:ext cx="12192000" cy="6860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5198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1DEEB-A251-49ED-8447-48A3B66613D6}"/>
              </a:ext>
            </a:extLst>
          </p:cNvPr>
          <p:cNvSpPr>
            <a:spLocks noGrp="1"/>
          </p:cNvSpPr>
          <p:nvPr>
            <p:ph type="title"/>
          </p:nvPr>
        </p:nvSpPr>
        <p:spPr>
          <a:xfrm>
            <a:off x="699910" y="853113"/>
            <a:ext cx="10653889" cy="4415882"/>
          </a:xfrm>
        </p:spPr>
        <p:txBody>
          <a:bodyPr>
            <a:normAutofit fontScale="90000"/>
          </a:bodyPr>
          <a:lstStyle/>
          <a:p>
            <a:pPr marR="0" lvl="0">
              <a:lnSpc>
                <a:spcPct val="115000"/>
              </a:lnSpc>
              <a:spcBef>
                <a:spcPts val="0"/>
              </a:spcBef>
              <a:spcAft>
                <a:spcPts val="1000"/>
              </a:spcAft>
            </a:pPr>
            <a:r>
              <a:rPr lang="ka-GE" sz="4000" b="1" dirty="0">
                <a:effectLst/>
                <a:latin typeface="Sylfaen" panose="010A0502050306030303" pitchFamily="18" charset="0"/>
                <a:ea typeface="Calibri" panose="020F0502020204030204" pitchFamily="34" charset="0"/>
                <a:cs typeface="Times New Roman" panose="02020603050405020304" pitchFamily="18" charset="0"/>
              </a:rPr>
              <a:t>სავარჯიშო N4</a:t>
            </a:r>
            <a:r>
              <a:rPr lang="en-US" sz="4000" b="1" dirty="0">
                <a:effectLst/>
                <a:latin typeface="Sylfaen" panose="010A0502050306030303" pitchFamily="18" charset="0"/>
                <a:ea typeface="Calibri" panose="020F0502020204030204" pitchFamily="34" charset="0"/>
                <a:cs typeface="Times New Roman" panose="02020603050405020304" pitchFamily="18" charset="0"/>
              </a:rPr>
              <a:t/>
            </a:r>
            <a:br>
              <a:rPr lang="en-US" sz="4000" b="1" dirty="0">
                <a:effectLst/>
                <a:latin typeface="Sylfaen" panose="010A0502050306030303" pitchFamily="18" charset="0"/>
                <a:ea typeface="Calibri" panose="020F0502020204030204" pitchFamily="34" charset="0"/>
                <a:cs typeface="Times New Roman" panose="02020603050405020304" pitchFamily="18" charset="0"/>
              </a:rPr>
            </a:br>
            <a:r>
              <a:rPr lang="ka-GE" sz="4400" b="1" dirty="0">
                <a:effectLst/>
                <a:latin typeface="Sylfaen" panose="010A0502050306030303" pitchFamily="18" charset="0"/>
                <a:ea typeface="Calibri" panose="020F0502020204030204" pitchFamily="34" charset="0"/>
                <a:cs typeface="Times New Roman" panose="02020603050405020304" pitchFamily="18" charset="0"/>
              </a:rPr>
              <a:t/>
            </a:r>
            <a:br>
              <a:rPr lang="ka-GE" sz="4400" b="1" dirty="0">
                <a:effectLst/>
                <a:latin typeface="Sylfaen" panose="010A0502050306030303" pitchFamily="18" charset="0"/>
                <a:ea typeface="Calibri" panose="020F0502020204030204" pitchFamily="34" charset="0"/>
                <a:cs typeface="Times New Roman" panose="02020603050405020304" pitchFamily="18" charset="0"/>
              </a:rPr>
            </a:br>
            <a:r>
              <a:rPr lang="ka-GE" sz="2800" b="1" dirty="0">
                <a:effectLst/>
                <a:latin typeface="Sylfaen" panose="010A0502050306030303" pitchFamily="18" charset="0"/>
                <a:ea typeface="Calibri" panose="020F0502020204030204" pitchFamily="34" charset="0"/>
                <a:cs typeface="Times New Roman" panose="02020603050405020304" pitchFamily="18" charset="0"/>
              </a:rPr>
              <a:t>რომელ წინადადებაშია შეცდომა? </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ა) </a:t>
            </a:r>
            <a:r>
              <a:rPr lang="en-US" sz="2800" dirty="0" err="1">
                <a:effectLst/>
                <a:latin typeface="Sylfaen" panose="010A0502050306030303" pitchFamily="18" charset="0"/>
                <a:ea typeface="Calibri" panose="020F0502020204030204" pitchFamily="34" charset="0"/>
                <a:cs typeface="Sylfaen" panose="010A0502050306030303" pitchFamily="18" charset="0"/>
              </a:rPr>
              <a:t>მას</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შემდეგ</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რაც</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ეს</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ამბავი</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მოხდა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ხევისბერს</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დიდხანს</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არ</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უცოცხლია</a:t>
            </a:r>
            <a:r>
              <a:rPr lang="ka-GE" sz="2800" dirty="0">
                <a:effectLst/>
                <a:latin typeface="Sylfaen" panose="010A0502050306030303" pitchFamily="18" charset="0"/>
                <a:ea typeface="Calibri" panose="020F0502020204030204" pitchFamily="34" charset="0"/>
                <a:cs typeface="Times New Roman" panose="02020603050405020304" pitchFamily="18" charset="0"/>
              </a:rPr>
              <a:t>.</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ბ) </a:t>
            </a:r>
            <a:r>
              <a:rPr lang="en-US" sz="2800" dirty="0" err="1">
                <a:effectLst/>
                <a:latin typeface="Sylfaen" panose="010A0502050306030303" pitchFamily="18" charset="0"/>
                <a:ea typeface="Calibri" panose="020F0502020204030204" pitchFamily="34" charset="0"/>
                <a:cs typeface="Sylfaen" panose="010A0502050306030303" pitchFamily="18" charset="0"/>
              </a:rPr>
              <a:t>ისეთ</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სასწაულზე</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ოცნებობდა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როგორიც</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სიზმარში</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ენახა</a:t>
            </a:r>
            <a:r>
              <a:rPr lang="ka-GE" sz="2800" dirty="0">
                <a:effectLst/>
                <a:latin typeface="Sylfaen" panose="010A0502050306030303" pitchFamily="18" charset="0"/>
                <a:ea typeface="Calibri" panose="020F0502020204030204" pitchFamily="34" charset="0"/>
                <a:cs typeface="Sylfaen" panose="010A0502050306030303" pitchFamily="18" charset="0"/>
              </a:rPr>
              <a:t>.</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გ) სიამოვნებით ვკითხულობ მოთხრობას, სადაც აღწერილია ისტორიული მოვლენები.</a:t>
            </a: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ka-GE" sz="2800" dirty="0">
                <a:effectLst/>
                <a:latin typeface="Sylfaen" panose="010A0502050306030303" pitchFamily="18" charset="0"/>
                <a:ea typeface="Calibri" panose="020F0502020204030204" pitchFamily="34" charset="0"/>
                <a:cs typeface="Times New Roman" panose="02020603050405020304" pitchFamily="18" charset="0"/>
              </a:rPr>
              <a:t>დ) </a:t>
            </a:r>
            <a:r>
              <a:rPr lang="en-US" sz="2800" dirty="0" err="1">
                <a:effectLst/>
                <a:latin typeface="Sylfaen" panose="010A0502050306030303" pitchFamily="18" charset="0"/>
                <a:ea typeface="Calibri" panose="020F0502020204030204" pitchFamily="34" charset="0"/>
                <a:cs typeface="Sylfaen" panose="010A0502050306030303" pitchFamily="18" charset="0"/>
              </a:rPr>
              <a:t>ეს</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იდეა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ჯერ</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კიდევ</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მაშინ</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დაიბადა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როცა</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პატარები</a:t>
            </a:r>
            <a:r>
              <a:rPr lang="en-US" sz="2800" dirty="0">
                <a:effectLst/>
                <a:latin typeface="Sylfaen" panose="010A0502050306030303" pitchFamily="18" charset="0"/>
                <a:ea typeface="Calibri" panose="020F0502020204030204" pitchFamily="34" charset="0"/>
                <a:cs typeface="Times New Roman" panose="02020603050405020304" pitchFamily="18" charset="0"/>
              </a:rPr>
              <a:t> </a:t>
            </a:r>
            <a:r>
              <a:rPr lang="en-US" sz="2800" dirty="0" err="1">
                <a:effectLst/>
                <a:latin typeface="Sylfaen" panose="010A0502050306030303" pitchFamily="18" charset="0"/>
                <a:ea typeface="Calibri" panose="020F0502020204030204" pitchFamily="34" charset="0"/>
                <a:cs typeface="Sylfaen" panose="010A0502050306030303" pitchFamily="18" charset="0"/>
              </a:rPr>
              <a:t>იყვნენ</a:t>
            </a:r>
            <a:r>
              <a:rPr lang="ka-GE" sz="2800" dirty="0">
                <a:effectLst/>
                <a:latin typeface="Sylfaen" panose="010A0502050306030303" pitchFamily="18" charset="0"/>
                <a:ea typeface="Calibri" panose="020F0502020204030204" pitchFamily="34" charset="0"/>
                <a:cs typeface="Times New Roman" panose="02020603050405020304" pitchFamily="18" charset="0"/>
              </a:rPr>
              <a:t>.</a:t>
            </a:r>
            <a:endParaRPr lang="en-US" sz="2800" dirty="0"/>
          </a:p>
        </p:txBody>
      </p:sp>
      <p:sp>
        <p:nvSpPr>
          <p:cNvPr id="10" name="TextBox 9">
            <a:extLst>
              <a:ext uri="{FF2B5EF4-FFF2-40B4-BE49-F238E27FC236}">
                <a16:creationId xmlns:a16="http://schemas.microsoft.com/office/drawing/2014/main" id="{EAEB1A77-3D96-4A9D-9574-55FE63DFAF72}"/>
              </a:ext>
            </a:extLst>
          </p:cNvPr>
          <p:cNvSpPr txBox="1"/>
          <p:nvPr/>
        </p:nvSpPr>
        <p:spPr>
          <a:xfrm>
            <a:off x="699910" y="3723526"/>
            <a:ext cx="10304044" cy="477054"/>
          </a:xfrm>
          <a:prstGeom prst="rect">
            <a:avLst/>
          </a:prstGeom>
          <a:noFill/>
        </p:spPr>
        <p:txBody>
          <a:bodyPr wrap="square">
            <a:spAutoFit/>
          </a:bodyPr>
          <a:lstStyle/>
          <a:p>
            <a:r>
              <a:rPr lang="ka-GE" sz="2500" dirty="0">
                <a:latin typeface="Sylfaen" panose="010A0502050306030303" pitchFamily="18" charset="0"/>
                <a:cs typeface="Times New Roman" panose="02020603050405020304" pitchFamily="18" charset="0"/>
              </a:rPr>
              <a:t>გ) სიამოვნებით ვკითხულობ მოთხრობას, სადაც აღწერილია</a:t>
            </a:r>
            <a:endParaRPr lang="en-US" sz="2500" dirty="0">
              <a:latin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190241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1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9AF8F-2C40-4AE5-9883-21A7AFA08DDB}"/>
              </a:ext>
            </a:extLst>
          </p:cNvPr>
          <p:cNvSpPr>
            <a:spLocks noGrp="1"/>
          </p:cNvSpPr>
          <p:nvPr>
            <p:ph type="title"/>
          </p:nvPr>
        </p:nvSpPr>
        <p:spPr/>
        <p:txBody>
          <a:bodyPr/>
          <a:lstStyle/>
          <a:p>
            <a:pPr algn="ctr"/>
            <a:r>
              <a:rPr lang="ka-GE" b="1" dirty="0">
                <a:solidFill>
                  <a:schemeClr val="accent2">
                    <a:lumMod val="75000"/>
                  </a:schemeClr>
                </a:solidFill>
              </a:rPr>
              <a:t>მარტივი </a:t>
            </a:r>
            <a:r>
              <a:rPr lang="ka-GE" b="1" dirty="0" err="1">
                <a:solidFill>
                  <a:schemeClr val="accent2">
                    <a:lumMod val="75000"/>
                  </a:schemeClr>
                </a:solidFill>
              </a:rPr>
              <a:t>გაუვრცობელია</a:t>
            </a:r>
            <a:r>
              <a:rPr lang="ka-GE" b="1" dirty="0">
                <a:solidFill>
                  <a:schemeClr val="accent2">
                    <a:lumMod val="75000"/>
                  </a:schemeClr>
                </a:solidFill>
              </a:rPr>
              <a:t> წინადადება,</a:t>
            </a:r>
            <a:br>
              <a:rPr lang="ka-GE" b="1" dirty="0">
                <a:solidFill>
                  <a:schemeClr val="accent2">
                    <a:lumMod val="75000"/>
                  </a:schemeClr>
                </a:solidFill>
              </a:rPr>
            </a:b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C1BDC042-1994-48E9-BF6C-0C05CA6827FF}"/>
              </a:ext>
            </a:extLst>
          </p:cNvPr>
          <p:cNvSpPr>
            <a:spLocks noGrp="1"/>
          </p:cNvSpPr>
          <p:nvPr>
            <p:ph idx="1"/>
          </p:nvPr>
        </p:nvSpPr>
        <p:spPr>
          <a:xfrm>
            <a:off x="838200" y="1253331"/>
            <a:ext cx="10515600" cy="4351338"/>
          </a:xfrm>
        </p:spPr>
        <p:txBody>
          <a:bodyPr/>
          <a:lstStyle/>
          <a:p>
            <a:pPr marL="0" indent="0" algn="ctr">
              <a:buNone/>
            </a:pPr>
            <a:r>
              <a:rPr lang="ka-GE" dirty="0"/>
              <a:t>რომელიც </a:t>
            </a:r>
            <a:r>
              <a:rPr lang="ka-GE" b="0" i="0" dirty="0">
                <a:solidFill>
                  <a:srgbClr val="000000"/>
                </a:solidFill>
                <a:effectLst/>
                <a:latin typeface="Sylfaen" panose="010A0502050306030303" pitchFamily="18" charset="0"/>
              </a:rPr>
              <a:t>მხოლოდ მთავარ წევრებს შეიცავს</a:t>
            </a:r>
            <a:r>
              <a:rPr lang="ka-GE" dirty="0"/>
              <a:t> </a:t>
            </a:r>
            <a:endParaRPr lang="en-US" dirty="0"/>
          </a:p>
          <a:p>
            <a:pPr marL="0" indent="0" algn="ctr">
              <a:buNone/>
            </a:pPr>
            <a:r>
              <a:rPr lang="ka-GE" dirty="0"/>
              <a:t>(შემასმენელს, ქვემდებარეს, პირდაპირ დამატებას, ირიბ დამატებას).</a:t>
            </a:r>
          </a:p>
          <a:p>
            <a:pPr marL="0" indent="0" algn="ctr">
              <a:buNone/>
            </a:pPr>
            <a:r>
              <a:rPr lang="ka-GE" dirty="0">
                <a:solidFill>
                  <a:schemeClr val="accent2">
                    <a:lumMod val="75000"/>
                  </a:schemeClr>
                </a:solidFill>
              </a:rPr>
              <a:t>მაგალითები:</a:t>
            </a:r>
          </a:p>
          <a:p>
            <a:pPr marL="0" indent="0" algn="ctr">
              <a:buNone/>
            </a:pPr>
            <a:r>
              <a:rPr lang="ka-GE" b="1" dirty="0"/>
              <a:t>დილა</a:t>
            </a:r>
            <a:r>
              <a:rPr lang="en-US" dirty="0"/>
              <a:t> (</a:t>
            </a:r>
            <a:r>
              <a:rPr lang="ka-GE" dirty="0">
                <a:solidFill>
                  <a:srgbClr val="FF0000"/>
                </a:solidFill>
              </a:rPr>
              <a:t>ქვემდებარე</a:t>
            </a:r>
            <a:r>
              <a:rPr lang="ka-GE" dirty="0"/>
              <a:t>) </a:t>
            </a:r>
            <a:r>
              <a:rPr lang="ka-GE" b="1" dirty="0"/>
              <a:t>გათენდა</a:t>
            </a:r>
            <a:r>
              <a:rPr lang="ka-GE" dirty="0"/>
              <a:t> (</a:t>
            </a:r>
            <a:r>
              <a:rPr lang="ka-GE" dirty="0">
                <a:solidFill>
                  <a:srgbClr val="FF0000"/>
                </a:solidFill>
              </a:rPr>
              <a:t>შემასმენელი</a:t>
            </a:r>
            <a:r>
              <a:rPr lang="ka-GE" dirty="0"/>
              <a:t>). </a:t>
            </a:r>
          </a:p>
          <a:p>
            <a:pPr marL="0" indent="0" algn="ctr">
              <a:buNone/>
            </a:pPr>
            <a:r>
              <a:rPr lang="ka-GE" b="1" dirty="0"/>
              <a:t>მზემ</a:t>
            </a:r>
            <a:r>
              <a:rPr lang="ka-GE" dirty="0"/>
              <a:t> </a:t>
            </a:r>
            <a:r>
              <a:rPr lang="en-US" dirty="0"/>
              <a:t>(</a:t>
            </a:r>
            <a:r>
              <a:rPr lang="ka-GE" dirty="0">
                <a:solidFill>
                  <a:srgbClr val="FF0000"/>
                </a:solidFill>
              </a:rPr>
              <a:t>ქვემდებარე</a:t>
            </a:r>
            <a:r>
              <a:rPr lang="ka-GE" dirty="0"/>
              <a:t>) </a:t>
            </a:r>
            <a:r>
              <a:rPr lang="ka-GE" b="1" dirty="0"/>
              <a:t>თვალი</a:t>
            </a:r>
            <a:r>
              <a:rPr lang="ka-GE" dirty="0"/>
              <a:t> (</a:t>
            </a:r>
            <a:r>
              <a:rPr lang="ka-GE" dirty="0">
                <a:solidFill>
                  <a:srgbClr val="FF0000"/>
                </a:solidFill>
              </a:rPr>
              <a:t>პირდაპირი დამატება</a:t>
            </a:r>
            <a:r>
              <a:rPr lang="ka-GE" dirty="0"/>
              <a:t>) </a:t>
            </a:r>
            <a:r>
              <a:rPr lang="ka-GE" b="1" dirty="0"/>
              <a:t>გაახილა</a:t>
            </a:r>
            <a:r>
              <a:rPr lang="ka-GE" dirty="0"/>
              <a:t> (</a:t>
            </a:r>
            <a:r>
              <a:rPr lang="ka-GE" dirty="0">
                <a:solidFill>
                  <a:srgbClr val="FF0000"/>
                </a:solidFill>
              </a:rPr>
              <a:t>შემასმენელი</a:t>
            </a:r>
            <a:r>
              <a:rPr lang="ka-GE" dirty="0"/>
              <a:t>).</a:t>
            </a:r>
          </a:p>
          <a:p>
            <a:pPr marL="0" indent="0" algn="ctr">
              <a:buNone/>
            </a:pPr>
            <a:r>
              <a:rPr lang="ka-GE" b="1" dirty="0"/>
              <a:t>მზემ</a:t>
            </a:r>
            <a:r>
              <a:rPr lang="ka-GE" dirty="0"/>
              <a:t> </a:t>
            </a:r>
            <a:r>
              <a:rPr lang="en-US" dirty="0"/>
              <a:t>(</a:t>
            </a:r>
            <a:r>
              <a:rPr lang="ka-GE" dirty="0">
                <a:solidFill>
                  <a:srgbClr val="FF0000"/>
                </a:solidFill>
              </a:rPr>
              <a:t>ქვემდებარე</a:t>
            </a:r>
            <a:r>
              <a:rPr lang="ka-GE" dirty="0"/>
              <a:t>) </a:t>
            </a:r>
            <a:r>
              <a:rPr lang="ka-GE" b="1" dirty="0"/>
              <a:t>ფანჯარას</a:t>
            </a:r>
            <a:r>
              <a:rPr lang="ka-GE" dirty="0"/>
              <a:t> (</a:t>
            </a:r>
            <a:r>
              <a:rPr lang="ka-GE" dirty="0">
                <a:solidFill>
                  <a:srgbClr val="FF0000"/>
                </a:solidFill>
              </a:rPr>
              <a:t>ირიბი დამატება</a:t>
            </a:r>
            <a:r>
              <a:rPr lang="ka-GE" dirty="0"/>
              <a:t>) </a:t>
            </a:r>
            <a:r>
              <a:rPr lang="ka-GE" b="1" dirty="0"/>
              <a:t>სხივი</a:t>
            </a:r>
            <a:r>
              <a:rPr lang="ka-GE" dirty="0"/>
              <a:t> (</a:t>
            </a:r>
            <a:r>
              <a:rPr lang="ka-GE" dirty="0">
                <a:solidFill>
                  <a:srgbClr val="FF0000"/>
                </a:solidFill>
              </a:rPr>
              <a:t>პირდაპირი დამატება</a:t>
            </a:r>
            <a:r>
              <a:rPr lang="ka-GE" dirty="0"/>
              <a:t>) </a:t>
            </a:r>
            <a:r>
              <a:rPr lang="ka-GE" b="1" dirty="0"/>
              <a:t>სტყორცნა.</a:t>
            </a:r>
            <a:r>
              <a:rPr lang="ka-GE" dirty="0"/>
              <a:t> </a:t>
            </a:r>
            <a:endParaRPr lang="en-US" dirty="0"/>
          </a:p>
        </p:txBody>
      </p:sp>
    </p:spTree>
    <p:extLst>
      <p:ext uri="{BB962C8B-B14F-4D97-AF65-F5344CB8AC3E}">
        <p14:creationId xmlns:p14="http://schemas.microsoft.com/office/powerpoint/2010/main" val="198147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0BC85-B0F1-44DD-8214-FACE9B2D960A}"/>
              </a:ext>
            </a:extLst>
          </p:cNvPr>
          <p:cNvSpPr>
            <a:spLocks noGrp="1"/>
          </p:cNvSpPr>
          <p:nvPr>
            <p:ph type="title"/>
          </p:nvPr>
        </p:nvSpPr>
        <p:spPr/>
        <p:txBody>
          <a:bodyPr/>
          <a:lstStyle/>
          <a:p>
            <a:pPr algn="ctr"/>
            <a:r>
              <a:rPr lang="ka-GE" b="1" dirty="0">
                <a:solidFill>
                  <a:schemeClr val="accent2">
                    <a:lumMod val="75000"/>
                  </a:schemeClr>
                </a:solidFill>
              </a:rPr>
              <a:t>მარტივი გავრცობილია წინადადება,</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F9D4DDC2-984F-4BC8-8AFF-1CEBE0538866}"/>
              </a:ext>
            </a:extLst>
          </p:cNvPr>
          <p:cNvSpPr>
            <a:spLocks noGrp="1"/>
          </p:cNvSpPr>
          <p:nvPr>
            <p:ph idx="1"/>
          </p:nvPr>
        </p:nvSpPr>
        <p:spPr>
          <a:xfrm>
            <a:off x="838199" y="1825625"/>
            <a:ext cx="10834511" cy="4326819"/>
          </a:xfrm>
        </p:spPr>
        <p:txBody>
          <a:bodyPr>
            <a:normAutofit fontScale="92500" lnSpcReduction="10000"/>
          </a:bodyPr>
          <a:lstStyle/>
          <a:p>
            <a:pPr marL="0" indent="0" algn="ctr">
              <a:buNone/>
            </a:pPr>
            <a:r>
              <a:rPr lang="ka-GE" b="0" i="0" dirty="0">
                <a:solidFill>
                  <a:srgbClr val="000000"/>
                </a:solidFill>
                <a:effectLst/>
                <a:latin typeface="Sylfaen" panose="010A0502050306030303" pitchFamily="18" charset="0"/>
              </a:rPr>
              <a:t>რომელშიც მოიპოვება ერთი ან ერთზე მეტი არამთავარი წევრი (განსაზღვრება, გარემოება, უბრალო დამატება).</a:t>
            </a:r>
          </a:p>
          <a:p>
            <a:pPr marL="0" indent="0" algn="ctr">
              <a:buNone/>
            </a:pPr>
            <a:endParaRPr lang="ka-GE" b="0" i="0" dirty="0">
              <a:solidFill>
                <a:srgbClr val="000000"/>
              </a:solidFill>
              <a:effectLst/>
              <a:latin typeface="Sylfaen" panose="010A0502050306030303" pitchFamily="18" charset="0"/>
            </a:endParaRPr>
          </a:p>
          <a:p>
            <a:pPr marL="0" indent="0" algn="ctr">
              <a:buNone/>
            </a:pPr>
            <a:r>
              <a:rPr lang="ka-GE" dirty="0">
                <a:solidFill>
                  <a:schemeClr val="accent2">
                    <a:lumMod val="75000"/>
                  </a:schemeClr>
                </a:solidFill>
                <a:latin typeface="Sylfaen" panose="010A0502050306030303" pitchFamily="18" charset="0"/>
              </a:rPr>
              <a:t>მაგალითები:</a:t>
            </a:r>
          </a:p>
          <a:p>
            <a:pPr algn="ctr" fontAlgn="base" latinLnBrk="1"/>
            <a:r>
              <a:rPr lang="ka-GE" b="1" dirty="0">
                <a:solidFill>
                  <a:srgbClr val="000000"/>
                </a:solidFill>
                <a:effectLst/>
                <a:latin typeface="Sylfaen" panose="010A0502050306030303" pitchFamily="18" charset="0"/>
              </a:rPr>
              <a:t>მზე</a:t>
            </a:r>
            <a:r>
              <a:rPr lang="ka-GE" b="0" dirty="0">
                <a:solidFill>
                  <a:srgbClr val="000000"/>
                </a:solidFill>
                <a:effectLst/>
                <a:latin typeface="Sylfaen" panose="010A0502050306030303" pitchFamily="18" charset="0"/>
              </a:rPr>
              <a:t> </a:t>
            </a:r>
            <a:r>
              <a:rPr lang="en-US" dirty="0"/>
              <a:t>(</a:t>
            </a:r>
            <a:r>
              <a:rPr lang="ka-GE" dirty="0">
                <a:solidFill>
                  <a:srgbClr val="FF0000"/>
                </a:solidFill>
              </a:rPr>
              <a:t>ქვემდებარე</a:t>
            </a:r>
            <a:r>
              <a:rPr lang="ka-GE" dirty="0"/>
              <a:t>)</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მთიდან</a:t>
            </a:r>
            <a:r>
              <a:rPr lang="ka-GE" b="0" dirty="0">
                <a:solidFill>
                  <a:srgbClr val="000000"/>
                </a:solidFill>
                <a:effectLst/>
                <a:latin typeface="Sylfaen" panose="010A0502050306030303" pitchFamily="18" charset="0"/>
              </a:rPr>
              <a:t> (</a:t>
            </a:r>
            <a:r>
              <a:rPr lang="ka-GE" b="0" dirty="0">
                <a:solidFill>
                  <a:srgbClr val="FF0000"/>
                </a:solidFill>
                <a:effectLst/>
                <a:latin typeface="Sylfaen" panose="010A0502050306030303" pitchFamily="18" charset="0"/>
              </a:rPr>
              <a:t>ადგილის გარემოება</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ამოიწვერა</a:t>
            </a:r>
            <a:r>
              <a:rPr lang="ka-GE" b="0" dirty="0">
                <a:solidFill>
                  <a:srgbClr val="000000"/>
                </a:solidFill>
                <a:effectLst/>
                <a:latin typeface="Sylfaen" panose="010A0502050306030303" pitchFamily="18" charset="0"/>
              </a:rPr>
              <a:t> </a:t>
            </a:r>
            <a:r>
              <a:rPr lang="ka-GE" dirty="0"/>
              <a:t>(</a:t>
            </a:r>
            <a:r>
              <a:rPr lang="ka-GE" dirty="0" err="1">
                <a:solidFill>
                  <a:srgbClr val="FF0000"/>
                </a:solidFill>
              </a:rPr>
              <a:t>შემასმე</a:t>
            </a:r>
            <a:r>
              <a:rPr lang="ka-GE" dirty="0">
                <a:solidFill>
                  <a:srgbClr val="FF0000"/>
                </a:solidFill>
              </a:rPr>
              <a:t>-ნელი</a:t>
            </a:r>
            <a:r>
              <a:rPr lang="ka-GE" dirty="0"/>
              <a:t>).</a:t>
            </a:r>
            <a:endParaRPr lang="ka-GE" b="0" dirty="0">
              <a:solidFill>
                <a:srgbClr val="707070"/>
              </a:solidFill>
              <a:effectLst/>
              <a:latin typeface="Sylfaen" panose="010A0502050306030303" pitchFamily="18" charset="0"/>
            </a:endParaRPr>
          </a:p>
          <a:p>
            <a:pPr algn="ctr" fontAlgn="base" latinLnBrk="1"/>
            <a:r>
              <a:rPr lang="ka-GE" b="1" dirty="0">
                <a:solidFill>
                  <a:srgbClr val="000000"/>
                </a:solidFill>
                <a:effectLst/>
                <a:latin typeface="Sylfaen" panose="010A0502050306030303" pitchFamily="18" charset="0"/>
              </a:rPr>
              <a:t>მცხუნვარე </a:t>
            </a:r>
            <a:r>
              <a:rPr lang="ka-GE" b="0" dirty="0">
                <a:solidFill>
                  <a:srgbClr val="000000"/>
                </a:solidFill>
                <a:effectLst/>
                <a:latin typeface="Sylfaen" panose="010A0502050306030303" pitchFamily="18" charset="0"/>
              </a:rPr>
              <a:t>(</a:t>
            </a:r>
            <a:r>
              <a:rPr lang="ka-GE" b="0" dirty="0">
                <a:solidFill>
                  <a:srgbClr val="FF0000"/>
                </a:solidFill>
                <a:effectLst/>
                <a:latin typeface="Sylfaen" panose="010A0502050306030303" pitchFamily="18" charset="0"/>
              </a:rPr>
              <a:t>განსაზღვრება</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მზის</a:t>
            </a:r>
            <a:r>
              <a:rPr lang="ka-GE" b="0" dirty="0">
                <a:solidFill>
                  <a:srgbClr val="000000"/>
                </a:solidFill>
                <a:effectLst/>
                <a:latin typeface="Sylfaen" panose="010A0502050306030303" pitchFamily="18" charset="0"/>
              </a:rPr>
              <a:t> (</a:t>
            </a:r>
            <a:r>
              <a:rPr lang="ka-GE" b="0" dirty="0">
                <a:solidFill>
                  <a:srgbClr val="FF0000"/>
                </a:solidFill>
                <a:effectLst/>
                <a:latin typeface="Sylfaen" panose="010A0502050306030303" pitchFamily="18" charset="0"/>
              </a:rPr>
              <a:t>მართული განსაზღვრება</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სხივებმა</a:t>
            </a:r>
            <a:r>
              <a:rPr lang="ka-GE" b="0" dirty="0">
                <a:solidFill>
                  <a:srgbClr val="000000"/>
                </a:solidFill>
                <a:effectLst/>
                <a:latin typeface="Sylfaen" panose="010A0502050306030303" pitchFamily="18" charset="0"/>
              </a:rPr>
              <a:t> (</a:t>
            </a:r>
            <a:r>
              <a:rPr lang="ka-GE" b="0" dirty="0">
                <a:solidFill>
                  <a:srgbClr val="FF0000"/>
                </a:solidFill>
                <a:effectLst/>
                <a:latin typeface="Sylfaen" panose="010A0502050306030303" pitchFamily="18" charset="0"/>
              </a:rPr>
              <a:t>ქვემდებარე</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არემარე</a:t>
            </a:r>
            <a:r>
              <a:rPr lang="ka-GE" b="0" dirty="0">
                <a:solidFill>
                  <a:srgbClr val="000000"/>
                </a:solidFill>
                <a:effectLst/>
                <a:latin typeface="Sylfaen" panose="010A0502050306030303" pitchFamily="18" charset="0"/>
              </a:rPr>
              <a:t> (</a:t>
            </a:r>
            <a:r>
              <a:rPr lang="ka-GE" b="0" dirty="0">
                <a:solidFill>
                  <a:srgbClr val="FF0000"/>
                </a:solidFill>
                <a:effectLst/>
                <a:latin typeface="Sylfaen" panose="010A0502050306030303" pitchFamily="18" charset="0"/>
              </a:rPr>
              <a:t>პირდაპირი დამატება</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გაანათა</a:t>
            </a:r>
            <a:r>
              <a:rPr lang="ka-GE" b="0" dirty="0">
                <a:solidFill>
                  <a:srgbClr val="000000"/>
                </a:solidFill>
                <a:effectLst/>
                <a:latin typeface="Sylfaen" panose="010A0502050306030303" pitchFamily="18" charset="0"/>
              </a:rPr>
              <a:t> </a:t>
            </a:r>
            <a:r>
              <a:rPr lang="ka-GE" dirty="0"/>
              <a:t>(</a:t>
            </a:r>
            <a:r>
              <a:rPr lang="ka-GE" dirty="0">
                <a:solidFill>
                  <a:srgbClr val="FF0000"/>
                </a:solidFill>
              </a:rPr>
              <a:t>შემასმენელი</a:t>
            </a:r>
            <a:r>
              <a:rPr lang="ka-GE" dirty="0"/>
              <a:t>).</a:t>
            </a:r>
            <a:endParaRPr lang="ka-GE" b="0" dirty="0">
              <a:solidFill>
                <a:srgbClr val="707070"/>
              </a:solidFill>
              <a:effectLst/>
              <a:latin typeface="Sylfaen" panose="010A0502050306030303" pitchFamily="18" charset="0"/>
            </a:endParaRPr>
          </a:p>
          <a:p>
            <a:pPr algn="ctr" fontAlgn="base" latinLnBrk="1"/>
            <a:r>
              <a:rPr lang="ka-GE" b="1" dirty="0">
                <a:solidFill>
                  <a:srgbClr val="000000"/>
                </a:solidFill>
                <a:effectLst/>
                <a:latin typeface="Sylfaen" panose="010A0502050306030303" pitchFamily="18" charset="0"/>
              </a:rPr>
              <a:t>თოვლით</a:t>
            </a:r>
            <a:r>
              <a:rPr lang="ka-GE" b="0" dirty="0">
                <a:solidFill>
                  <a:srgbClr val="000000"/>
                </a:solidFill>
                <a:effectLst/>
                <a:latin typeface="Sylfaen" panose="010A0502050306030303" pitchFamily="18" charset="0"/>
              </a:rPr>
              <a:t> (</a:t>
            </a:r>
            <a:r>
              <a:rPr lang="ka-GE" b="0" dirty="0">
                <a:solidFill>
                  <a:srgbClr val="FF0000"/>
                </a:solidFill>
                <a:effectLst/>
                <a:latin typeface="Sylfaen" panose="010A0502050306030303" pitchFamily="18" charset="0"/>
              </a:rPr>
              <a:t>უბრალო დამატება</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დაფარული</a:t>
            </a:r>
            <a:r>
              <a:rPr lang="ka-GE" b="0" dirty="0">
                <a:solidFill>
                  <a:srgbClr val="000000"/>
                </a:solidFill>
                <a:effectLst/>
                <a:latin typeface="Sylfaen" panose="010A0502050306030303" pitchFamily="18" charset="0"/>
              </a:rPr>
              <a:t> (</a:t>
            </a:r>
            <a:r>
              <a:rPr lang="ka-GE" b="0" dirty="0">
                <a:solidFill>
                  <a:srgbClr val="FF0000"/>
                </a:solidFill>
                <a:effectLst/>
                <a:latin typeface="Sylfaen" panose="010A0502050306030303" pitchFamily="18" charset="0"/>
              </a:rPr>
              <a:t>განსაზღვრება</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მთები</a:t>
            </a:r>
            <a:r>
              <a:rPr lang="ka-GE" b="0" dirty="0">
                <a:solidFill>
                  <a:srgbClr val="000000"/>
                </a:solidFill>
                <a:effectLst/>
                <a:latin typeface="Sylfaen" panose="010A0502050306030303" pitchFamily="18" charset="0"/>
              </a:rPr>
              <a:t>       (</a:t>
            </a:r>
            <a:r>
              <a:rPr lang="ka-GE" b="0" dirty="0">
                <a:solidFill>
                  <a:srgbClr val="FF0000"/>
                </a:solidFill>
                <a:effectLst/>
                <a:latin typeface="Sylfaen" panose="010A0502050306030303" pitchFamily="18" charset="0"/>
              </a:rPr>
              <a:t>პირდაპირი დამატება</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მზემ</a:t>
            </a:r>
            <a:r>
              <a:rPr lang="ka-GE" b="0" dirty="0">
                <a:solidFill>
                  <a:srgbClr val="000000"/>
                </a:solidFill>
                <a:effectLst/>
                <a:latin typeface="Sylfaen" panose="010A0502050306030303" pitchFamily="18" charset="0"/>
              </a:rPr>
              <a:t> </a:t>
            </a:r>
            <a:r>
              <a:rPr lang="en-US" dirty="0"/>
              <a:t>(</a:t>
            </a:r>
            <a:r>
              <a:rPr lang="ka-GE" dirty="0">
                <a:solidFill>
                  <a:srgbClr val="FF0000"/>
                </a:solidFill>
              </a:rPr>
              <a:t>ქვემდებარე</a:t>
            </a:r>
            <a:r>
              <a:rPr lang="ka-GE" dirty="0"/>
              <a:t>)</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წითლად</a:t>
            </a:r>
            <a:r>
              <a:rPr lang="ka-GE" b="0" dirty="0">
                <a:solidFill>
                  <a:srgbClr val="000000"/>
                </a:solidFill>
                <a:effectLst/>
                <a:latin typeface="Sylfaen" panose="010A0502050306030303" pitchFamily="18" charset="0"/>
              </a:rPr>
              <a:t> (</a:t>
            </a:r>
            <a:r>
              <a:rPr lang="ka-GE" b="0" dirty="0">
                <a:solidFill>
                  <a:srgbClr val="FF0000"/>
                </a:solidFill>
                <a:effectLst/>
                <a:latin typeface="Sylfaen" panose="010A0502050306030303" pitchFamily="18" charset="0"/>
              </a:rPr>
              <a:t>ვითარების  გა-</a:t>
            </a:r>
            <a:r>
              <a:rPr lang="ka-GE" b="0" dirty="0" err="1">
                <a:solidFill>
                  <a:srgbClr val="FF0000"/>
                </a:solidFill>
                <a:effectLst/>
                <a:latin typeface="Sylfaen" panose="010A0502050306030303" pitchFamily="18" charset="0"/>
              </a:rPr>
              <a:t>რემოება</a:t>
            </a:r>
            <a:r>
              <a:rPr lang="ka-GE" b="0" dirty="0">
                <a:solidFill>
                  <a:srgbClr val="000000"/>
                </a:solidFill>
                <a:effectLst/>
                <a:latin typeface="Sylfaen" panose="010A0502050306030303" pitchFamily="18" charset="0"/>
              </a:rPr>
              <a:t>) </a:t>
            </a:r>
            <a:r>
              <a:rPr lang="ka-GE" b="1" dirty="0">
                <a:solidFill>
                  <a:srgbClr val="000000"/>
                </a:solidFill>
                <a:effectLst/>
                <a:latin typeface="Sylfaen" panose="010A0502050306030303" pitchFamily="18" charset="0"/>
              </a:rPr>
              <a:t>ააბრიალა</a:t>
            </a:r>
            <a:r>
              <a:rPr lang="ka-GE" b="0" dirty="0">
                <a:solidFill>
                  <a:srgbClr val="000000"/>
                </a:solidFill>
                <a:effectLst/>
                <a:latin typeface="Sylfaen" panose="010A0502050306030303" pitchFamily="18" charset="0"/>
              </a:rPr>
              <a:t> </a:t>
            </a:r>
            <a:r>
              <a:rPr lang="ka-GE" dirty="0"/>
              <a:t>(</a:t>
            </a:r>
            <a:r>
              <a:rPr lang="ka-GE" dirty="0">
                <a:solidFill>
                  <a:srgbClr val="FF0000"/>
                </a:solidFill>
              </a:rPr>
              <a:t>შემასმენელი</a:t>
            </a:r>
            <a:r>
              <a:rPr lang="ka-GE" dirty="0"/>
              <a:t>).</a:t>
            </a:r>
            <a:r>
              <a:rPr lang="ka-GE" b="0" dirty="0">
                <a:solidFill>
                  <a:srgbClr val="000000"/>
                </a:solidFill>
                <a:effectLst/>
                <a:latin typeface="Sylfaen" panose="010A0502050306030303" pitchFamily="18" charset="0"/>
              </a:rPr>
              <a:t> </a:t>
            </a:r>
            <a:endParaRPr lang="ka-GE" b="0" dirty="0">
              <a:solidFill>
                <a:srgbClr val="707070"/>
              </a:solidFill>
              <a:effectLst/>
              <a:latin typeface="Sylfaen" panose="010A0502050306030303" pitchFamily="18" charset="0"/>
            </a:endParaRPr>
          </a:p>
          <a:p>
            <a:pPr marL="0" indent="0">
              <a:buNone/>
            </a:pPr>
            <a:endParaRPr lang="en-US" dirty="0">
              <a:latin typeface="Sylfaen" panose="010A0502050306030303" pitchFamily="18" charset="0"/>
            </a:endParaRPr>
          </a:p>
        </p:txBody>
      </p:sp>
    </p:spTree>
    <p:extLst>
      <p:ext uri="{BB962C8B-B14F-4D97-AF65-F5344CB8AC3E}">
        <p14:creationId xmlns:p14="http://schemas.microsoft.com/office/powerpoint/2010/main" val="45018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DE5E5-42A5-45DB-9C24-388F8FBED48E}"/>
              </a:ext>
            </a:extLst>
          </p:cNvPr>
          <p:cNvSpPr>
            <a:spLocks noGrp="1"/>
          </p:cNvSpPr>
          <p:nvPr>
            <p:ph type="title"/>
          </p:nvPr>
        </p:nvSpPr>
        <p:spPr/>
        <p:txBody>
          <a:bodyPr>
            <a:normAutofit/>
          </a:bodyPr>
          <a:lstStyle/>
          <a:p>
            <a:pPr algn="ctr"/>
            <a:r>
              <a:rPr lang="ka-GE" b="1" dirty="0">
                <a:solidFill>
                  <a:schemeClr val="accent2">
                    <a:lumMod val="75000"/>
                  </a:schemeClr>
                </a:solidFill>
              </a:rPr>
              <a:t>სრული მარტივი წინადადება</a:t>
            </a:r>
            <a:r>
              <a:rPr lang="en-US" dirty="0"/>
              <a:t/>
            </a:r>
            <a:br>
              <a:rPr lang="en-US" dirty="0"/>
            </a:br>
            <a:endParaRPr lang="en-US" dirty="0"/>
          </a:p>
        </p:txBody>
      </p:sp>
      <p:sp>
        <p:nvSpPr>
          <p:cNvPr id="3" name="Content Placeholder 2">
            <a:extLst>
              <a:ext uri="{FF2B5EF4-FFF2-40B4-BE49-F238E27FC236}">
                <a16:creationId xmlns:a16="http://schemas.microsoft.com/office/drawing/2014/main" id="{64A9CAB6-97B9-4435-A5D3-FCB8FC0DBA8B}"/>
              </a:ext>
            </a:extLst>
          </p:cNvPr>
          <p:cNvSpPr>
            <a:spLocks noGrp="1"/>
          </p:cNvSpPr>
          <p:nvPr>
            <p:ph idx="1"/>
          </p:nvPr>
        </p:nvSpPr>
        <p:spPr>
          <a:xfrm>
            <a:off x="1331495" y="1837657"/>
            <a:ext cx="10515600" cy="4351338"/>
          </a:xfrm>
        </p:spPr>
        <p:txBody>
          <a:bodyPr/>
          <a:lstStyle/>
          <a:p>
            <a:pPr marL="0" indent="0" algn="ctr">
              <a:buNone/>
            </a:pPr>
            <a:r>
              <a:rPr lang="ka-GE" b="0" i="0" dirty="0">
                <a:solidFill>
                  <a:srgbClr val="000000"/>
                </a:solidFill>
                <a:effectLst/>
                <a:latin typeface="Sylfaen" panose="010A0502050306030303" pitchFamily="18" charset="0"/>
              </a:rPr>
              <a:t>წინადადება </a:t>
            </a:r>
            <a:r>
              <a:rPr lang="ka-GE" b="1" i="0" dirty="0">
                <a:solidFill>
                  <a:srgbClr val="000000"/>
                </a:solidFill>
                <a:effectLst/>
                <a:latin typeface="Sylfaen" panose="010A0502050306030303" pitchFamily="18" charset="0"/>
              </a:rPr>
              <a:t>სრულია,</a:t>
            </a:r>
            <a:r>
              <a:rPr lang="ka-GE" b="0" i="0" dirty="0">
                <a:solidFill>
                  <a:srgbClr val="000000"/>
                </a:solidFill>
                <a:effectLst/>
                <a:latin typeface="Sylfaen" panose="010A0502050306030303" pitchFamily="18" charset="0"/>
              </a:rPr>
              <a:t> </a:t>
            </a:r>
          </a:p>
          <a:p>
            <a:pPr marL="0" indent="0" algn="ctr">
              <a:buNone/>
            </a:pPr>
            <a:r>
              <a:rPr lang="ka-GE" b="0" i="0" dirty="0">
                <a:solidFill>
                  <a:srgbClr val="000000"/>
                </a:solidFill>
                <a:effectLst/>
                <a:latin typeface="Sylfaen" panose="010A0502050306030303" pitchFamily="18" charset="0"/>
              </a:rPr>
              <a:t>თუ </a:t>
            </a:r>
            <a:r>
              <a:rPr lang="ka-GE" b="0" i="0" dirty="0" err="1">
                <a:solidFill>
                  <a:srgbClr val="000000"/>
                </a:solidFill>
                <a:effectLst/>
                <a:latin typeface="Sylfaen" panose="010A0502050306030303" pitchFamily="18" charset="0"/>
              </a:rPr>
              <a:t>გამოტოვებულად</a:t>
            </a:r>
            <a:r>
              <a:rPr lang="ka-GE" b="0" i="0" dirty="0">
                <a:solidFill>
                  <a:srgbClr val="000000"/>
                </a:solidFill>
                <a:effectLst/>
                <a:latin typeface="Sylfaen" panose="010A0502050306030303" pitchFamily="18" charset="0"/>
              </a:rPr>
              <a:t> არ იგულისხმება რომელიმე წევრი.</a:t>
            </a:r>
          </a:p>
          <a:p>
            <a:pPr marL="0" indent="0" algn="ctr">
              <a:buNone/>
            </a:pPr>
            <a:endParaRPr lang="ka-GE" b="0" i="0" dirty="0">
              <a:solidFill>
                <a:srgbClr val="000000"/>
              </a:solidFill>
              <a:effectLst/>
              <a:latin typeface="Sylfaen" panose="010A0502050306030303" pitchFamily="18" charset="0"/>
            </a:endParaRPr>
          </a:p>
          <a:p>
            <a:pPr marL="0" indent="0" algn="ctr">
              <a:buNone/>
            </a:pPr>
            <a:endParaRPr lang="ka-GE" b="0" i="0" dirty="0">
              <a:solidFill>
                <a:srgbClr val="000000"/>
              </a:solidFill>
              <a:effectLst/>
              <a:latin typeface="Sylfaen" panose="010A0502050306030303" pitchFamily="18" charset="0"/>
            </a:endParaRPr>
          </a:p>
          <a:p>
            <a:pPr marL="0" indent="0" algn="ctr">
              <a:buNone/>
            </a:pPr>
            <a:r>
              <a:rPr lang="ka-GE" dirty="0">
                <a:solidFill>
                  <a:schemeClr val="accent2">
                    <a:lumMod val="75000"/>
                  </a:schemeClr>
                </a:solidFill>
                <a:latin typeface="Sylfaen" panose="010A0502050306030303" pitchFamily="18" charset="0"/>
              </a:rPr>
              <a:t>მაგალითი: </a:t>
            </a:r>
          </a:p>
          <a:p>
            <a:pPr marL="0" indent="0" algn="ctr">
              <a:buNone/>
            </a:pPr>
            <a:r>
              <a:rPr lang="ka-GE" dirty="0">
                <a:latin typeface="Sylfaen" panose="010A0502050306030303" pitchFamily="18" charset="0"/>
              </a:rPr>
              <a:t>გაკვეთილები იწყება დილის ცხრა საათზე. </a:t>
            </a:r>
            <a:endParaRPr lang="en-US" dirty="0">
              <a:latin typeface="Sylfaen" panose="010A0502050306030303" pitchFamily="18" charset="0"/>
            </a:endParaRPr>
          </a:p>
        </p:txBody>
      </p:sp>
    </p:spTree>
    <p:extLst>
      <p:ext uri="{BB962C8B-B14F-4D97-AF65-F5344CB8AC3E}">
        <p14:creationId xmlns:p14="http://schemas.microsoft.com/office/powerpoint/2010/main" val="2822684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A56A1-C89C-4E51-A47C-49C4598F4A5C}"/>
              </a:ext>
            </a:extLst>
          </p:cNvPr>
          <p:cNvSpPr>
            <a:spLocks noGrp="1"/>
          </p:cNvSpPr>
          <p:nvPr>
            <p:ph type="title"/>
          </p:nvPr>
        </p:nvSpPr>
        <p:spPr/>
        <p:txBody>
          <a:bodyPr/>
          <a:lstStyle/>
          <a:p>
            <a:pPr algn="ctr"/>
            <a:r>
              <a:rPr lang="ka-GE" b="1" dirty="0">
                <a:solidFill>
                  <a:schemeClr val="accent2">
                    <a:lumMod val="75000"/>
                  </a:schemeClr>
                </a:solidFill>
              </a:rPr>
              <a:t>უსრული მარტივი წინადადება</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C0FB80F5-B965-48E0-B456-AA3004BD8989}"/>
              </a:ext>
            </a:extLst>
          </p:cNvPr>
          <p:cNvSpPr>
            <a:spLocks noGrp="1"/>
          </p:cNvSpPr>
          <p:nvPr>
            <p:ph idx="1"/>
          </p:nvPr>
        </p:nvSpPr>
        <p:spPr>
          <a:xfrm>
            <a:off x="284747" y="1825625"/>
            <a:ext cx="10515600" cy="4351338"/>
          </a:xfrm>
        </p:spPr>
        <p:txBody>
          <a:bodyPr>
            <a:normAutofit fontScale="85000" lnSpcReduction="20000"/>
          </a:bodyPr>
          <a:lstStyle/>
          <a:p>
            <a:pPr marL="0" indent="0" fontAlgn="base" latinLnBrk="1">
              <a:lnSpc>
                <a:spcPct val="120000"/>
              </a:lnSpc>
              <a:buNone/>
            </a:pPr>
            <a:r>
              <a:rPr lang="ka-GE" b="0" i="0" dirty="0">
                <a:solidFill>
                  <a:srgbClr val="000000"/>
                </a:solidFill>
                <a:effectLst/>
                <a:latin typeface="Sylfaen" panose="010A0502050306030303" pitchFamily="18" charset="0"/>
              </a:rPr>
              <a:t>წინადადება </a:t>
            </a:r>
            <a:r>
              <a:rPr lang="ka-GE" b="1" i="0" dirty="0">
                <a:solidFill>
                  <a:schemeClr val="accent2">
                    <a:lumMod val="75000"/>
                  </a:schemeClr>
                </a:solidFill>
                <a:effectLst/>
                <a:latin typeface="Sylfaen" panose="010A0502050306030303" pitchFamily="18" charset="0"/>
              </a:rPr>
              <a:t>უსრულია</a:t>
            </a:r>
            <a:r>
              <a:rPr lang="ka-GE" b="1" i="0" dirty="0">
                <a:solidFill>
                  <a:srgbClr val="000000"/>
                </a:solidFill>
                <a:effectLst/>
                <a:latin typeface="Sylfaen" panose="010A0502050306030303" pitchFamily="18" charset="0"/>
              </a:rPr>
              <a:t>,</a:t>
            </a:r>
            <a:r>
              <a:rPr lang="ka-GE" b="0" i="0" dirty="0">
                <a:solidFill>
                  <a:srgbClr val="000000"/>
                </a:solidFill>
                <a:effectLst/>
                <a:latin typeface="Sylfaen" panose="010A0502050306030303" pitchFamily="18" charset="0"/>
              </a:rPr>
              <a:t> თუ </a:t>
            </a:r>
            <a:r>
              <a:rPr lang="ka-GE" b="0" i="0" dirty="0" err="1">
                <a:solidFill>
                  <a:srgbClr val="000000"/>
                </a:solidFill>
                <a:effectLst/>
                <a:latin typeface="Sylfaen" panose="010A0502050306030303" pitchFamily="18" charset="0"/>
              </a:rPr>
              <a:t>გამოტოვებულად</a:t>
            </a:r>
            <a:r>
              <a:rPr lang="ka-GE" b="0" i="0" dirty="0">
                <a:solidFill>
                  <a:srgbClr val="000000"/>
                </a:solidFill>
                <a:effectLst/>
                <a:latin typeface="Sylfaen" panose="010A0502050306030303" pitchFamily="18" charset="0"/>
              </a:rPr>
              <a:t> იგულისხმება ერთი ან რამდენიმე წევრი, რომელთა აღდგენაც ადვილად შეიძლება წინა ნათქვამის ან კონტექსტის მიხედვით. </a:t>
            </a:r>
          </a:p>
          <a:p>
            <a:pPr marL="0" indent="0" fontAlgn="base" latinLnBrk="1">
              <a:buNone/>
            </a:pPr>
            <a:endParaRPr lang="ka-GE" b="0" i="0" dirty="0">
              <a:solidFill>
                <a:srgbClr val="000000"/>
              </a:solidFill>
              <a:effectLst/>
              <a:latin typeface="Sylfaen" panose="010A0502050306030303" pitchFamily="18" charset="0"/>
            </a:endParaRPr>
          </a:p>
          <a:p>
            <a:pPr marL="0" indent="0" algn="l" fontAlgn="base" latinLnBrk="1">
              <a:buNone/>
            </a:pPr>
            <a:r>
              <a:rPr lang="ka-GE" b="0" i="0" dirty="0">
                <a:solidFill>
                  <a:srgbClr val="000000"/>
                </a:solidFill>
                <a:effectLst/>
                <a:latin typeface="Sylfaen" panose="010A0502050306030303" pitchFamily="18" charset="0"/>
              </a:rPr>
              <a:t>უსრული წინადადება ხშირად გვხვდება დიალოგებში:</a:t>
            </a:r>
            <a:endParaRPr lang="ka-GE" b="0" i="0" dirty="0">
              <a:solidFill>
                <a:srgbClr val="707070"/>
              </a:solidFill>
              <a:effectLst/>
              <a:latin typeface="Sylfaen" panose="010A0502050306030303" pitchFamily="18" charset="0"/>
            </a:endParaRPr>
          </a:p>
          <a:p>
            <a:pPr marL="0" indent="0" algn="l" fontAlgn="base" latinLnBrk="1">
              <a:buNone/>
            </a:pPr>
            <a:r>
              <a:rPr lang="ka-GE" b="0" i="1" dirty="0">
                <a:solidFill>
                  <a:srgbClr val="707070"/>
                </a:solidFill>
                <a:effectLst/>
                <a:latin typeface="Sylfaen" panose="010A0502050306030303" pitchFamily="18" charset="0"/>
              </a:rPr>
              <a:t>- </a:t>
            </a:r>
            <a:r>
              <a:rPr lang="ka-GE" b="0" i="1" dirty="0">
                <a:effectLst/>
                <a:latin typeface="Sylfaen" panose="010A0502050306030303" pitchFamily="18" charset="0"/>
              </a:rPr>
              <a:t>მეზვრემ მწვანილი მოიტანა?</a:t>
            </a:r>
            <a:endParaRPr lang="ka-GE" b="0" i="0" dirty="0">
              <a:effectLst/>
              <a:latin typeface="Sylfaen" panose="010A0502050306030303" pitchFamily="18" charset="0"/>
            </a:endParaRPr>
          </a:p>
          <a:p>
            <a:pPr algn="l" fontAlgn="base" latinLnBrk="1">
              <a:buFontTx/>
              <a:buChar char="-"/>
            </a:pPr>
            <a:r>
              <a:rPr lang="ka-GE" b="0" i="1" dirty="0">
                <a:effectLst/>
                <a:latin typeface="Sylfaen" panose="010A0502050306030303" pitchFamily="18" charset="0"/>
              </a:rPr>
              <a:t>მოიტანა. </a:t>
            </a:r>
          </a:p>
          <a:p>
            <a:pPr algn="l" fontAlgn="base" latinLnBrk="1">
              <a:buFontTx/>
              <a:buChar char="-"/>
            </a:pPr>
            <a:endParaRPr lang="ka-GE" b="0" i="0" dirty="0">
              <a:effectLst/>
              <a:latin typeface="Sylfaen" panose="010A0502050306030303" pitchFamily="18" charset="0"/>
            </a:endParaRPr>
          </a:p>
          <a:p>
            <a:pPr marL="0" indent="0" algn="l" fontAlgn="base" latinLnBrk="1">
              <a:buNone/>
            </a:pPr>
            <a:r>
              <a:rPr lang="ka-GE" b="0" i="0" dirty="0">
                <a:solidFill>
                  <a:srgbClr val="000000"/>
                </a:solidFill>
                <a:effectLst/>
                <a:latin typeface="Sylfaen" panose="010A0502050306030303" pitchFamily="18" charset="0"/>
              </a:rPr>
              <a:t>მეორე წინადადება </a:t>
            </a:r>
            <a:r>
              <a:rPr lang="ka-GE" b="0" dirty="0">
                <a:solidFill>
                  <a:srgbClr val="000000"/>
                </a:solidFill>
                <a:effectLst/>
                <a:latin typeface="Sylfaen" panose="010A0502050306030303" pitchFamily="18" charset="0"/>
              </a:rPr>
              <a:t>(მოიტანა) </a:t>
            </a:r>
            <a:r>
              <a:rPr lang="ka-GE" b="0" i="0" dirty="0">
                <a:solidFill>
                  <a:srgbClr val="000000"/>
                </a:solidFill>
                <a:effectLst/>
                <a:latin typeface="Sylfaen" panose="010A0502050306030303" pitchFamily="18" charset="0"/>
              </a:rPr>
              <a:t>უსრულია, რადგან არ ჩანს ქვემდებარე </a:t>
            </a:r>
          </a:p>
          <a:p>
            <a:pPr marL="0" indent="0" algn="l" fontAlgn="base" latinLnBrk="1">
              <a:buNone/>
            </a:pPr>
            <a:r>
              <a:rPr lang="ka-GE" b="0" dirty="0">
                <a:solidFill>
                  <a:srgbClr val="000000"/>
                </a:solidFill>
                <a:effectLst/>
                <a:latin typeface="Sylfaen" panose="010A0502050306030303" pitchFamily="18" charset="0"/>
              </a:rPr>
              <a:t>(მეზვრემ) და პირდაპირი დამატება (მწვანილი), </a:t>
            </a:r>
            <a:r>
              <a:rPr lang="ka-GE" b="0" i="0" dirty="0">
                <a:solidFill>
                  <a:srgbClr val="000000"/>
                </a:solidFill>
                <a:effectLst/>
                <a:latin typeface="Sylfaen" panose="010A0502050306030303" pitchFamily="18" charset="0"/>
              </a:rPr>
              <a:t>თუმცა მათი აღდგენა </a:t>
            </a:r>
          </a:p>
          <a:p>
            <a:pPr marL="0" indent="0" algn="l" fontAlgn="base" latinLnBrk="1">
              <a:buNone/>
            </a:pPr>
            <a:r>
              <a:rPr lang="ka-GE" b="0" i="0" dirty="0">
                <a:solidFill>
                  <a:srgbClr val="000000"/>
                </a:solidFill>
                <a:effectLst/>
                <a:latin typeface="Sylfaen" panose="010A0502050306030303" pitchFamily="18" charset="0"/>
              </a:rPr>
              <a:t>ადვილად შეიძლება დიალოგის წინა კითხვის მიხედვით.</a:t>
            </a:r>
            <a:endParaRPr lang="ka-GE" b="0" i="0" dirty="0">
              <a:solidFill>
                <a:srgbClr val="707070"/>
              </a:solidFill>
              <a:effectLst/>
              <a:latin typeface="Sylfaen" panose="010A0502050306030303" pitchFamily="18" charset="0"/>
            </a:endParaRPr>
          </a:p>
        </p:txBody>
      </p:sp>
    </p:spTree>
    <p:extLst>
      <p:ext uri="{BB962C8B-B14F-4D97-AF65-F5344CB8AC3E}">
        <p14:creationId xmlns:p14="http://schemas.microsoft.com/office/powerpoint/2010/main" val="44888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A6F9F-586D-4417-8BBD-B9D7A88B3016}"/>
              </a:ext>
            </a:extLst>
          </p:cNvPr>
          <p:cNvSpPr>
            <a:spLocks noGrp="1"/>
          </p:cNvSpPr>
          <p:nvPr>
            <p:ph type="title"/>
          </p:nvPr>
        </p:nvSpPr>
        <p:spPr>
          <a:xfrm>
            <a:off x="188495" y="500062"/>
            <a:ext cx="10515600" cy="1325563"/>
          </a:xfrm>
        </p:spPr>
        <p:txBody>
          <a:bodyPr/>
          <a:lstStyle/>
          <a:p>
            <a:pPr algn="ctr"/>
            <a:r>
              <a:rPr lang="ka-GE" b="1" dirty="0">
                <a:solidFill>
                  <a:schemeClr val="accent2">
                    <a:lumMod val="75000"/>
                  </a:schemeClr>
                </a:solidFill>
              </a:rPr>
              <a:t>უქვემდებარო წინადადება</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C2255A3D-1931-49C4-9397-9E558A23A71E}"/>
              </a:ext>
            </a:extLst>
          </p:cNvPr>
          <p:cNvSpPr>
            <a:spLocks noGrp="1"/>
          </p:cNvSpPr>
          <p:nvPr>
            <p:ph idx="1"/>
          </p:nvPr>
        </p:nvSpPr>
        <p:spPr/>
        <p:txBody>
          <a:bodyPr/>
          <a:lstStyle/>
          <a:p>
            <a:pPr marL="0" indent="0">
              <a:lnSpc>
                <a:spcPct val="150000"/>
              </a:lnSpc>
              <a:buNone/>
            </a:pPr>
            <a:r>
              <a:rPr lang="ka-GE" dirty="0"/>
              <a:t>უქვემდებაროა წინადადება, რომელშიც ქ</a:t>
            </a:r>
            <a:r>
              <a:rPr lang="ka-GE" b="0" i="0" dirty="0">
                <a:solidFill>
                  <a:srgbClr val="000000"/>
                </a:solidFill>
                <a:effectLst/>
              </a:rPr>
              <a:t>ვემდებარე არ არის და არც იგულისხმება. </a:t>
            </a:r>
          </a:p>
          <a:p>
            <a:pPr marL="0" indent="0">
              <a:lnSpc>
                <a:spcPct val="150000"/>
              </a:lnSpc>
              <a:buNone/>
            </a:pPr>
            <a:r>
              <a:rPr lang="ka-GE" b="0" i="0" dirty="0">
                <a:solidFill>
                  <a:srgbClr val="000000"/>
                </a:solidFill>
                <a:effectLst/>
              </a:rPr>
              <a:t>უქვემდებარო წინადადების ზმნა-შემასმენელი ხშირად აღნიშნავს ბუნების მოვლენებს. </a:t>
            </a:r>
          </a:p>
          <a:p>
            <a:pPr marL="0" indent="0">
              <a:lnSpc>
                <a:spcPct val="150000"/>
              </a:lnSpc>
              <a:buNone/>
            </a:pPr>
            <a:r>
              <a:rPr lang="ka-GE" dirty="0">
                <a:solidFill>
                  <a:srgbClr val="000000"/>
                </a:solidFill>
              </a:rPr>
              <a:t>მაგალითები: </a:t>
            </a:r>
          </a:p>
          <a:p>
            <a:pPr marL="0" indent="0">
              <a:lnSpc>
                <a:spcPct val="150000"/>
              </a:lnSpc>
              <a:buNone/>
            </a:pPr>
            <a:r>
              <a:rPr lang="ka-GE" dirty="0">
                <a:solidFill>
                  <a:srgbClr val="000000"/>
                </a:solidFill>
              </a:rPr>
              <a:t>გათოვდა. აცივდა. წვიმს. </a:t>
            </a:r>
            <a:endParaRPr lang="en-US" dirty="0"/>
          </a:p>
        </p:txBody>
      </p:sp>
    </p:spTree>
    <p:extLst>
      <p:ext uri="{BB962C8B-B14F-4D97-AF65-F5344CB8AC3E}">
        <p14:creationId xmlns:p14="http://schemas.microsoft.com/office/powerpoint/2010/main" val="4008592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D8E7A-AE34-4F22-94D3-B4475ED40B46}"/>
              </a:ext>
            </a:extLst>
          </p:cNvPr>
          <p:cNvSpPr>
            <a:spLocks noGrp="1"/>
          </p:cNvSpPr>
          <p:nvPr>
            <p:ph type="title"/>
          </p:nvPr>
        </p:nvSpPr>
        <p:spPr>
          <a:xfrm>
            <a:off x="838200" y="-86431"/>
            <a:ext cx="10515600" cy="1325563"/>
          </a:xfrm>
        </p:spPr>
        <p:txBody>
          <a:bodyPr/>
          <a:lstStyle/>
          <a:p>
            <a:pPr algn="ctr"/>
            <a:r>
              <a:rPr lang="ka-GE" b="1" dirty="0" err="1">
                <a:solidFill>
                  <a:schemeClr val="accent2">
                    <a:lumMod val="75000"/>
                  </a:schemeClr>
                </a:solidFill>
              </a:rPr>
              <a:t>სახელდებითია</a:t>
            </a:r>
            <a:r>
              <a:rPr lang="ka-GE" b="1" dirty="0">
                <a:solidFill>
                  <a:schemeClr val="accent2">
                    <a:lumMod val="75000"/>
                  </a:schemeClr>
                </a:solidFill>
              </a:rPr>
              <a:t> წინადადება,</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1D858D7A-138D-42D6-9D04-C3623724E960}"/>
              </a:ext>
            </a:extLst>
          </p:cNvPr>
          <p:cNvSpPr>
            <a:spLocks noGrp="1"/>
          </p:cNvSpPr>
          <p:nvPr>
            <p:ph idx="1"/>
          </p:nvPr>
        </p:nvSpPr>
        <p:spPr>
          <a:xfrm>
            <a:off x="395111" y="1239132"/>
            <a:ext cx="10958689" cy="5466467"/>
          </a:xfrm>
        </p:spPr>
        <p:txBody>
          <a:bodyPr>
            <a:normAutofit fontScale="70000" lnSpcReduction="20000"/>
          </a:bodyPr>
          <a:lstStyle/>
          <a:p>
            <a:pPr marL="0" indent="0">
              <a:lnSpc>
                <a:spcPct val="160000"/>
              </a:lnSpc>
              <a:buNone/>
            </a:pPr>
            <a:r>
              <a:rPr lang="ka-GE" b="0" i="0" dirty="0">
                <a:solidFill>
                  <a:srgbClr val="000000"/>
                </a:solidFill>
                <a:effectLst/>
                <a:latin typeface="Sylfaen" panose="010A0502050306030303" pitchFamily="18" charset="0"/>
              </a:rPr>
              <a:t>რომელშიც შემასმენელი არ</a:t>
            </a:r>
            <a:r>
              <a:rPr lang="en-US" b="0" i="0" dirty="0">
                <a:solidFill>
                  <a:srgbClr val="000000"/>
                </a:solidFill>
                <a:effectLst/>
                <a:latin typeface="Sylfaen" panose="010A0502050306030303" pitchFamily="18" charset="0"/>
              </a:rPr>
              <a:t> </a:t>
            </a:r>
            <a:r>
              <a:rPr lang="ka-GE" b="0" i="0" dirty="0">
                <a:solidFill>
                  <a:srgbClr val="000000"/>
                </a:solidFill>
                <a:effectLst/>
                <a:latin typeface="Sylfaen" panose="010A0502050306030303" pitchFamily="18" charset="0"/>
              </a:rPr>
              <a:t>არის და არც იგულისხმება</a:t>
            </a:r>
            <a:r>
              <a:rPr lang="en-US" b="0" i="0" dirty="0">
                <a:solidFill>
                  <a:srgbClr val="000000"/>
                </a:solidFill>
                <a:effectLst/>
                <a:latin typeface="Sylfaen" panose="010A0502050306030303" pitchFamily="18" charset="0"/>
              </a:rPr>
              <a:t>.</a:t>
            </a:r>
            <a:endParaRPr lang="ka-GE" b="0" i="0" dirty="0">
              <a:solidFill>
                <a:srgbClr val="000000"/>
              </a:solidFill>
              <a:effectLst/>
              <a:latin typeface="Sylfaen" panose="010A0502050306030303" pitchFamily="18" charset="0"/>
            </a:endParaRPr>
          </a:p>
          <a:p>
            <a:pPr marL="0" indent="0">
              <a:lnSpc>
                <a:spcPct val="160000"/>
              </a:lnSpc>
              <a:buNone/>
            </a:pPr>
            <a:r>
              <a:rPr lang="ka-GE" b="0" i="0" dirty="0">
                <a:solidFill>
                  <a:srgbClr val="000000"/>
                </a:solidFill>
                <a:effectLst/>
                <a:latin typeface="Sylfaen" panose="010A0502050306030303" pitchFamily="18" charset="0"/>
              </a:rPr>
              <a:t>ამ ტიპის წინადადებები უმეტესად გამოიყენება მხატვრულ ლიტერატურაში ბუნების სურათების ან სხვადასხვა მოვლენისა თუ სიტუაციის აღწერისას.</a:t>
            </a:r>
          </a:p>
          <a:p>
            <a:pPr marL="0" indent="0">
              <a:lnSpc>
                <a:spcPct val="160000"/>
              </a:lnSpc>
              <a:buNone/>
            </a:pPr>
            <a:r>
              <a:rPr lang="ka-GE" dirty="0">
                <a:solidFill>
                  <a:srgbClr val="000000"/>
                </a:solidFill>
                <a:latin typeface="Sylfaen" panose="010A0502050306030303" pitchFamily="18" charset="0"/>
              </a:rPr>
              <a:t>მაგალითები: </a:t>
            </a:r>
          </a:p>
          <a:p>
            <a:pPr marL="0" indent="0">
              <a:lnSpc>
                <a:spcPct val="160000"/>
              </a:lnSpc>
              <a:buNone/>
            </a:pPr>
            <a:r>
              <a:rPr lang="ka-GE" b="0" i="0" dirty="0">
                <a:solidFill>
                  <a:srgbClr val="000000"/>
                </a:solidFill>
                <a:effectLst/>
                <a:latin typeface="Sylfaen" panose="010A0502050306030303" pitchFamily="18" charset="0"/>
              </a:rPr>
              <a:t>„თანამედროვე დაბალჭერიანი ბინა. მოკლედ ჩამოშვებული </a:t>
            </a:r>
            <a:r>
              <a:rPr lang="ka-GE" b="0" i="0" dirty="0" err="1">
                <a:solidFill>
                  <a:srgbClr val="000000"/>
                </a:solidFill>
                <a:effectLst/>
                <a:latin typeface="Sylfaen" panose="010A0502050306030303" pitchFamily="18" charset="0"/>
              </a:rPr>
              <a:t>სამფინჯნიანი</a:t>
            </a:r>
            <a:r>
              <a:rPr lang="ka-GE" b="0" i="0" dirty="0">
                <a:solidFill>
                  <a:srgbClr val="000000"/>
                </a:solidFill>
                <a:effectLst/>
                <a:latin typeface="Sylfaen" panose="010A0502050306030303" pitchFamily="18" charset="0"/>
              </a:rPr>
              <a:t> რძისფერი ჭაღი. პრიალა პარკეტი. პრიალა ავეჯი, წიგნები...“ (რევაზ ინანიშვილი, „ჩიტების </a:t>
            </a:r>
            <a:r>
              <a:rPr lang="ka-GE" b="0" i="0" dirty="0" err="1">
                <a:solidFill>
                  <a:srgbClr val="000000"/>
                </a:solidFill>
                <a:effectLst/>
                <a:latin typeface="Sylfaen" panose="010A0502050306030303" pitchFamily="18" charset="0"/>
              </a:rPr>
              <a:t>გამომზამთრებელი</a:t>
            </a:r>
            <a:r>
              <a:rPr lang="ka-GE" b="0" i="0" dirty="0">
                <a:solidFill>
                  <a:srgbClr val="000000"/>
                </a:solidFill>
                <a:effectLst/>
                <a:latin typeface="Sylfaen" panose="010A0502050306030303" pitchFamily="18" charset="0"/>
              </a:rPr>
              <a:t>“)</a:t>
            </a:r>
          </a:p>
          <a:p>
            <a:pPr indent="0" algn="just">
              <a:lnSpc>
                <a:spcPct val="160000"/>
              </a:lnSpc>
              <a:buNone/>
            </a:pPr>
            <a:r>
              <a:rPr lang="ka-GE" b="0" i="0" dirty="0">
                <a:solidFill>
                  <a:srgbClr val="000000"/>
                </a:solidFill>
                <a:effectLst/>
                <a:latin typeface="Sylfaen" panose="010A0502050306030303" pitchFamily="18" charset="0"/>
              </a:rPr>
              <a:t>„სამი წელი -</a:t>
            </a:r>
          </a:p>
          <a:p>
            <a:pPr indent="0" algn="just">
              <a:lnSpc>
                <a:spcPct val="160000"/>
              </a:lnSpc>
              <a:buNone/>
            </a:pPr>
            <a:r>
              <a:rPr lang="ka-GE" b="0" i="0" dirty="0">
                <a:solidFill>
                  <a:srgbClr val="000000"/>
                </a:solidFill>
                <a:effectLst/>
                <a:latin typeface="Sylfaen" panose="010A0502050306030303" pitchFamily="18" charset="0"/>
              </a:rPr>
              <a:t>სამჯერ გამოწეული მუცელი და შეზნექილი წელი;</a:t>
            </a:r>
          </a:p>
          <a:p>
            <a:pPr indent="0" algn="just">
              <a:lnSpc>
                <a:spcPct val="160000"/>
              </a:lnSpc>
              <a:buNone/>
            </a:pPr>
            <a:r>
              <a:rPr lang="ka-GE" b="0" i="0" dirty="0">
                <a:solidFill>
                  <a:srgbClr val="000000"/>
                </a:solidFill>
                <a:effectLst/>
                <a:latin typeface="Sylfaen" panose="010A0502050306030303" pitchFamily="18" charset="0"/>
              </a:rPr>
              <a:t>სამჯერ ჭორფლი და მჟავე კიტრი...“ (ნიკო ლორთქიფანიძე - „თავსაფრიანი დედაკაცი“)</a:t>
            </a:r>
          </a:p>
          <a:p>
            <a:pPr marL="0" indent="0">
              <a:buNone/>
            </a:pPr>
            <a:endParaRPr lang="en-US" dirty="0">
              <a:latin typeface="Sylfaen" panose="010A0502050306030303" pitchFamily="18" charset="0"/>
            </a:endParaRPr>
          </a:p>
        </p:txBody>
      </p:sp>
    </p:spTree>
    <p:extLst>
      <p:ext uri="{BB962C8B-B14F-4D97-AF65-F5344CB8AC3E}">
        <p14:creationId xmlns:p14="http://schemas.microsoft.com/office/powerpoint/2010/main" val="142853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737</TotalTime>
  <Words>1823</Words>
  <Application>Microsoft Office PowerPoint</Application>
  <PresentationFormat>Widescreen</PresentationFormat>
  <Paragraphs>167</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Sylfaen</vt:lpstr>
      <vt:lpstr>Times New Roman</vt:lpstr>
      <vt:lpstr>Wingdings</vt:lpstr>
      <vt:lpstr>Office Theme</vt:lpstr>
      <vt:lpstr>წინადადებები   აგებულების მიხედვით</vt:lpstr>
      <vt:lpstr>PowerPoint Presentation</vt:lpstr>
      <vt:lpstr>PowerPoint Presentation</vt:lpstr>
      <vt:lpstr>მარტივი გაუვრცობელია წინადადება, </vt:lpstr>
      <vt:lpstr>მარტივი გავრცობილია წინადადება,</vt:lpstr>
      <vt:lpstr>სრული მარტივი წინადადება </vt:lpstr>
      <vt:lpstr>უსრული მარტივი წინადადება</vt:lpstr>
      <vt:lpstr>უქვემდებარო წინადადება</vt:lpstr>
      <vt:lpstr>სახელდებითია წინადადება,</vt:lpstr>
      <vt:lpstr>დაიმახსოვრეთ!  მარტივ წინადადებაში, როგორი ვრცელიც არ უნდა იყოს ის, მძიმე არ იწერება. </vt:lpstr>
      <vt:lpstr> შერწყმული წინადადება </vt:lpstr>
      <vt:lpstr>შერწყმული წინადადება</vt:lpstr>
      <vt:lpstr>ერთგვარ წევრთა შეერთების საშუალებანი  </vt:lpstr>
      <vt:lpstr>PowerPoint Presentation</vt:lpstr>
      <vt:lpstr>პირველი წინადადება შერწყმულია, რადგან ერთ ქვემდებარესთან ორი შემასმენელია (გაიღვიძა, აფუსფუსდა); მეორე წინადადება რთული თანწყობილია, რადგან ორი თანასწორი წინადადებისაგან შედგება (1. დილა გათენდა, 2. ხალხი აფუსფუსდა); მესამე წინადადება რთული ქვეწყობილია, რადგან ერთი მთავარია, მეორე - მასზე დამოკიდებული (მთავარი -  ხალხიც აფუსფუსდა, დამოკიდებული - დილა რომ გათენდა). </vt:lpstr>
      <vt:lpstr>რთული წინადადების ძირითადი ტიპები </vt:lpstr>
      <vt:lpstr>PowerPoint Presentation</vt:lpstr>
      <vt:lpstr>კავშირები რთულ ქვეწყობილ წინადადებაში</vt:lpstr>
      <vt:lpstr>კორელატი (მისათითებელი სიტყვა) და მისი მნიშვნელობა ქვეწყობილ წინადადებაში</vt:lpstr>
      <vt:lpstr>კორელატის გამოყენების მაგალითები </vt:lpstr>
      <vt:lpstr>PowerPoint Presentation</vt:lpstr>
      <vt:lpstr>PowerPoint Presentation</vt:lpstr>
      <vt:lpstr>მისამართი სიტყვისა და "რომელიც" წევრ-კავშირის მიმართება</vt:lpstr>
      <vt:lpstr>„რომელიც“ წევრ-კავშირის რიცხვი</vt:lpstr>
      <vt:lpstr>PowerPoint Presentation</vt:lpstr>
      <vt:lpstr>მიზეზი და მიზანი</vt:lpstr>
      <vt:lpstr>სავარჯიშო N1  რომელ წინადადებაში არ არის შეცდომა? ა) უბედურია ის ადამიანი, ვინც ცხოვრება უშინაარსოდ გაატარა. ბ) უბედურია ის, ვინც ცხოვრება უშინაარსოდ გაატარა. გ) უბედურია ის, რომელმაც ცხოვრება უშინაარსოდ გაატარა. დ) ადამიანი, ვინც ცხოვრებას უშინაარსოდ გაატარებს, უბედურია. </vt:lpstr>
      <vt:lpstr>სავარჯიშო N2  რომელ წინადადებაშია შეცდომა? ა) გიო და ნიკა, რომლებიც ახლოს ცხოვრობდნენ, მეგობრები იყვნენ. ბ) ყველა ადამიანს აქვს თვისებები, რომელიც მას ღირსებას მატებს. გ) ხალხი, რომელიც ახალგაზრდის დასჯას ითხოვდა, სასტიკი და დაუნდობელი იყო.  დ) ფრინველები, რომლებიც შემოდგომაზე გაფრინდნენ, ახლა უკან ბრუნდებოდნენ. </vt:lpstr>
      <vt:lpstr>სავარჯიშო N3 რომელ წინადადებაშია შეცდომა? ა) თავადები შვილებს გლეხებს აზრდევინებდნენ, რადგან ცხოვრება ესწავლათ.  ბ) მირანდა გახარებული იყო, რადგან მაღალი შეფასება დაიმსახურა. გ) ნინოს გული გაუტყდა, რადგანაც მიზანს ვერ მიაღწია. დ) გიორგი პაატასთან გაიქცა, რადგან სახლში არ დაედგომებოდა.</vt:lpstr>
      <vt:lpstr>სავარჯიშო N4  რომელ წინადადებაშია შეცდომა?  ა) მას შემდეგ, რაც ეს ამბავი მოხდა, ხევისბერს დიდხანს არ უცოცხლია. ბ) ისეთ სასწაულზე ოცნებობდა, როგორიც სიზმარში ენახა. გ) სიამოვნებით ვკითხულობ მოთხრობას, სადაც აღწერილია ისტორიული მოვლენები. დ) ეს იდეა ჯერ კიდევ მაშინ დაიბადა, როცა პატარები იყვნენ.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წინადადებები აგებულების მიხედვით</dc:title>
  <dc:creator>Maia Inasaridze</dc:creator>
  <cp:lastModifiedBy>Khatuna Tsikhelashvili</cp:lastModifiedBy>
  <cp:revision>36</cp:revision>
  <dcterms:created xsi:type="dcterms:W3CDTF">2021-02-24T18:23:29Z</dcterms:created>
  <dcterms:modified xsi:type="dcterms:W3CDTF">2024-07-11T06:43:46Z</dcterms:modified>
</cp:coreProperties>
</file>