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notesMasterIdLst>
    <p:notesMasterId r:id="rId17"/>
  </p:notesMasterIdLst>
  <p:sldIdLst>
    <p:sldId id="256" r:id="rId2"/>
    <p:sldId id="259" r:id="rId3"/>
    <p:sldId id="257" r:id="rId4"/>
    <p:sldId id="260" r:id="rId5"/>
    <p:sldId id="258" r:id="rId6"/>
    <p:sldId id="278" r:id="rId7"/>
    <p:sldId id="270" r:id="rId8"/>
    <p:sldId id="269" r:id="rId9"/>
    <p:sldId id="271" r:id="rId10"/>
    <p:sldId id="262" r:id="rId11"/>
    <p:sldId id="272" r:id="rId12"/>
    <p:sldId id="265" r:id="rId13"/>
    <p:sldId id="266" r:id="rId14"/>
    <p:sldId id="275" r:id="rId15"/>
    <p:sldId id="27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291" autoAdjust="0"/>
  </p:normalViewPr>
  <p:slideViewPr>
    <p:cSldViewPr snapToGrid="0">
      <p:cViewPr varScale="1">
        <p:scale>
          <a:sx n="69" d="100"/>
          <a:sy n="69" d="100"/>
        </p:scale>
        <p:origin x="144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77515F-FB67-4A52-B577-2EB0F5395CCD}" type="datetimeFigureOut">
              <a:rPr lang="en-US" smtClean="0"/>
              <a:t>10/8/2022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393A1F-C49E-4B32-B345-16D06DE50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645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9D94990C-6B3D-4899-A067-AC3A2C8C7A55}" type="datetimeFigureOut">
              <a:rPr lang="ka-GE" smtClean="0"/>
              <a:pPr/>
              <a:t>08.10.2022</a:t>
            </a:fld>
            <a:endParaRPr lang="ka-G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ka-G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7032B383-2B0C-4222-A9F5-0E9894DEDB4C}" type="slidenum">
              <a:rPr lang="ka-GE" smtClean="0"/>
              <a:pPr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4175817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4990C-6B3D-4899-A067-AC3A2C8C7A55}" type="datetimeFigureOut">
              <a:rPr lang="ka-GE" smtClean="0"/>
              <a:pPr/>
              <a:t>08.10.2022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B383-2B0C-4222-A9F5-0E9894DEDB4C}" type="slidenum">
              <a:rPr lang="ka-GE" smtClean="0"/>
              <a:pPr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366613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4990C-6B3D-4899-A067-AC3A2C8C7A55}" type="datetimeFigureOut">
              <a:rPr lang="ka-GE" smtClean="0"/>
              <a:pPr/>
              <a:t>08.10.2022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B383-2B0C-4222-A9F5-0E9894DEDB4C}" type="slidenum">
              <a:rPr lang="ka-GE" smtClean="0"/>
              <a:pPr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4096457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4990C-6B3D-4899-A067-AC3A2C8C7A55}" type="datetimeFigureOut">
              <a:rPr lang="ka-GE" smtClean="0"/>
              <a:pPr/>
              <a:t>08.10.2022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B383-2B0C-4222-A9F5-0E9894DEDB4C}" type="slidenum">
              <a:rPr lang="ka-GE" smtClean="0"/>
              <a:pPr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2424181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4990C-6B3D-4899-A067-AC3A2C8C7A55}" type="datetimeFigureOut">
              <a:rPr lang="ka-GE" smtClean="0"/>
              <a:pPr/>
              <a:t>08.10.2022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B383-2B0C-4222-A9F5-0E9894DEDB4C}" type="slidenum">
              <a:rPr lang="ka-GE" smtClean="0"/>
              <a:pPr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2882758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4990C-6B3D-4899-A067-AC3A2C8C7A55}" type="datetimeFigureOut">
              <a:rPr lang="ka-GE" smtClean="0"/>
              <a:pPr/>
              <a:t>08.10.2022</a:t>
            </a:fld>
            <a:endParaRPr lang="ka-G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B383-2B0C-4222-A9F5-0E9894DEDB4C}" type="slidenum">
              <a:rPr lang="ka-GE" smtClean="0"/>
              <a:pPr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251565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4990C-6B3D-4899-A067-AC3A2C8C7A55}" type="datetimeFigureOut">
              <a:rPr lang="ka-GE" smtClean="0"/>
              <a:pPr/>
              <a:t>08.10.2022</a:t>
            </a:fld>
            <a:endParaRPr lang="ka-G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B383-2B0C-4222-A9F5-0E9894DEDB4C}" type="slidenum">
              <a:rPr lang="ka-GE" smtClean="0"/>
              <a:pPr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279143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4990C-6B3D-4899-A067-AC3A2C8C7A55}" type="datetimeFigureOut">
              <a:rPr lang="ka-GE" smtClean="0"/>
              <a:pPr/>
              <a:t>08.10.2022</a:t>
            </a:fld>
            <a:endParaRPr lang="ka-G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B383-2B0C-4222-A9F5-0E9894DEDB4C}" type="slidenum">
              <a:rPr lang="ka-GE" smtClean="0"/>
              <a:pPr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2513033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4990C-6B3D-4899-A067-AC3A2C8C7A55}" type="datetimeFigureOut">
              <a:rPr lang="ka-GE" smtClean="0"/>
              <a:pPr/>
              <a:t>08.10.2022</a:t>
            </a:fld>
            <a:endParaRPr lang="ka-G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B383-2B0C-4222-A9F5-0E9894DEDB4C}" type="slidenum">
              <a:rPr lang="ka-GE" smtClean="0"/>
              <a:pPr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1727148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4990C-6B3D-4899-A067-AC3A2C8C7A55}" type="datetimeFigureOut">
              <a:rPr lang="ka-GE" smtClean="0"/>
              <a:pPr/>
              <a:t>08.10.2022</a:t>
            </a:fld>
            <a:endParaRPr lang="ka-G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7032B383-2B0C-4222-A9F5-0E9894DEDB4C}" type="slidenum">
              <a:rPr lang="ka-GE" smtClean="0"/>
              <a:pPr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1056570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9D94990C-6B3D-4899-A067-AC3A2C8C7A55}" type="datetimeFigureOut">
              <a:rPr lang="ka-GE" smtClean="0"/>
              <a:pPr/>
              <a:t>08.10.2022</a:t>
            </a:fld>
            <a:endParaRPr lang="ka-GE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ka-GE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7032B383-2B0C-4222-A9F5-0E9894DEDB4C}" type="slidenum">
              <a:rPr lang="ka-GE" smtClean="0"/>
              <a:pPr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25113226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9D94990C-6B3D-4899-A067-AC3A2C8C7A55}" type="datetimeFigureOut">
              <a:rPr lang="ka-GE" smtClean="0"/>
              <a:pPr/>
              <a:t>08.10.2022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ka-G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7032B383-2B0C-4222-A9F5-0E9894DEDB4C}" type="slidenum">
              <a:rPr lang="ka-GE" smtClean="0"/>
              <a:pPr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1203643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nago.com/academy/how-to-gather-information-for-research-smartly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126231"/>
            <a:ext cx="10782300" cy="3352800"/>
          </a:xfrm>
        </p:spPr>
        <p:txBody>
          <a:bodyPr/>
          <a:lstStyle/>
          <a:p>
            <a:r>
              <a:rPr lang="ka-GE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რა არის ინფორმაცია</a:t>
            </a:r>
            <a:b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ka-GE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ka-GE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280AEA-BFBD-4003-8AF6-B21D066E0F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196" y="5264573"/>
            <a:ext cx="9228201" cy="1645920"/>
          </a:xfrm>
        </p:spPr>
        <p:txBody>
          <a:bodyPr>
            <a:normAutofit/>
          </a:bodyPr>
          <a:lstStyle/>
          <a:p>
            <a:r>
              <a:rPr lang="ka-G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საგანი: კომპიუტერული ტექნოლოგიები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13311483-90C8-4EF8-8C46-3F8822BB2835}"/>
              </a:ext>
            </a:extLst>
          </p:cNvPr>
          <p:cNvSpPr txBox="1">
            <a:spLocks/>
          </p:cNvSpPr>
          <p:nvPr/>
        </p:nvSpPr>
        <p:spPr>
          <a:xfrm>
            <a:off x="603504" y="6041814"/>
            <a:ext cx="9774381" cy="457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8800" kern="1200" spc="-12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ka-GE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ორობითი სისტემა, ინფორმაციის საზომი ერთეულები</a:t>
            </a:r>
            <a:br>
              <a:rPr lang="en-US" sz="4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4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ka-GE" sz="4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ka-GE" sz="4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4438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F6CBC-5C30-4C80-AE52-B089A2227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115916"/>
            <a:ext cx="10772775" cy="1658198"/>
          </a:xfrm>
        </p:spPr>
        <p:txBody>
          <a:bodyPr/>
          <a:lstStyle/>
          <a:p>
            <a:r>
              <a:rPr lang="ka-G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ინფორმაციის საზომი ერთეულები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3E27D-80DC-4F9F-8C9D-6914360F87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0181" y="3422073"/>
            <a:ext cx="7232454" cy="331308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70000"/>
              </a:lnSpc>
            </a:pPr>
            <a:r>
              <a:rPr lang="ka-GE" dirty="0"/>
              <a:t>1 </a:t>
            </a:r>
            <a:r>
              <a:rPr lang="ka-GE" dirty="0" err="1"/>
              <a:t>კბ</a:t>
            </a:r>
            <a:r>
              <a:rPr lang="ka-GE" dirty="0"/>
              <a:t> (</a:t>
            </a:r>
            <a:r>
              <a:rPr lang="ka-GE" dirty="0" err="1"/>
              <a:t>კილობაიტი</a:t>
            </a:r>
            <a:r>
              <a:rPr lang="ka-GE" dirty="0"/>
              <a:t>) = 1024 ბაიტი </a:t>
            </a:r>
            <a:endParaRPr lang="en-US" dirty="0"/>
          </a:p>
          <a:p>
            <a:pPr>
              <a:lnSpc>
                <a:spcPct val="170000"/>
              </a:lnSpc>
            </a:pPr>
            <a:r>
              <a:rPr lang="ka-GE" dirty="0"/>
              <a:t>1 მბ (</a:t>
            </a:r>
            <a:r>
              <a:rPr lang="ka-GE" dirty="0" err="1"/>
              <a:t>მეგაბაიტი</a:t>
            </a:r>
            <a:r>
              <a:rPr lang="ka-GE" dirty="0"/>
              <a:t>) = 1024 </a:t>
            </a:r>
            <a:r>
              <a:rPr lang="ka-GE" dirty="0" err="1"/>
              <a:t>კილობაიტი</a:t>
            </a:r>
            <a:r>
              <a:rPr lang="ka-GE" dirty="0"/>
              <a:t> </a:t>
            </a:r>
            <a:endParaRPr lang="en-US" dirty="0"/>
          </a:p>
          <a:p>
            <a:pPr>
              <a:lnSpc>
                <a:spcPct val="170000"/>
              </a:lnSpc>
            </a:pPr>
            <a:r>
              <a:rPr lang="ka-GE" dirty="0"/>
              <a:t>1 </a:t>
            </a:r>
            <a:r>
              <a:rPr lang="ka-GE" dirty="0" err="1"/>
              <a:t>გბ</a:t>
            </a:r>
            <a:r>
              <a:rPr lang="ka-GE" dirty="0"/>
              <a:t> (გიგაბაიტი) = 1024 </a:t>
            </a:r>
            <a:r>
              <a:rPr lang="ka-GE" dirty="0" err="1"/>
              <a:t>მეგაბაიტი</a:t>
            </a:r>
            <a:r>
              <a:rPr lang="ka-GE" dirty="0"/>
              <a:t> </a:t>
            </a:r>
            <a:endParaRPr lang="en-US" dirty="0"/>
          </a:p>
          <a:p>
            <a:pPr>
              <a:lnSpc>
                <a:spcPct val="170000"/>
              </a:lnSpc>
            </a:pPr>
            <a:r>
              <a:rPr lang="ka-GE" dirty="0"/>
              <a:t>1 ტბ (</a:t>
            </a:r>
            <a:r>
              <a:rPr lang="ka-GE" dirty="0" err="1"/>
              <a:t>ტერაბაიტი</a:t>
            </a:r>
            <a:r>
              <a:rPr lang="ka-GE" dirty="0"/>
              <a:t>) = 1024 გიგაბაიტი 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B6FC31C-E95E-4E4B-B18B-4E46CC321097}"/>
              </a:ext>
            </a:extLst>
          </p:cNvPr>
          <p:cNvSpPr/>
          <p:nvPr/>
        </p:nvSpPr>
        <p:spPr>
          <a:xfrm>
            <a:off x="762001" y="1419020"/>
            <a:ext cx="10315576" cy="1697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a-GE" sz="2400" dirty="0">
                <a:latin typeface="Calibri" panose="020F0502020204030204" pitchFamily="34" charset="0"/>
                <a:cs typeface="Calibri" panose="020F0502020204030204" pitchFamily="34" charset="0"/>
              </a:rPr>
              <a:t>დი­დი მო­ცუ­ლო­ბის ინ­ფორ­მა­ცი­ის გა­სა­ზო­მად გა­მო­ი­ყე­ნე­ბა ინ­ფორ­მა­ცი­ის სა­ზო­მი სხვა ერ­თე­უ­ლე­ბიც: </a:t>
            </a:r>
            <a:r>
              <a:rPr lang="ka-G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კილობაიტი</a:t>
            </a:r>
            <a:r>
              <a:rPr lang="ka-GE" sz="24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Kilobyte), </a:t>
            </a:r>
            <a:r>
              <a:rPr lang="ka-G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მეგაბაიტი</a:t>
            </a:r>
            <a:r>
              <a:rPr lang="ka-GE" sz="24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Megabyte), </a:t>
            </a:r>
            <a:r>
              <a:rPr lang="ka-GE" sz="2400" dirty="0">
                <a:latin typeface="Calibri" panose="020F0502020204030204" pitchFamily="34" charset="0"/>
                <a:cs typeface="Calibri" panose="020F0502020204030204" pitchFamily="34" charset="0"/>
              </a:rPr>
              <a:t>გიგაბაიტი, (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Gigabyte), </a:t>
            </a:r>
            <a:r>
              <a:rPr lang="ka-G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ტერაბაიტი</a:t>
            </a:r>
            <a:r>
              <a:rPr lang="ka-GE" sz="24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Terabyte).</a:t>
            </a:r>
          </a:p>
        </p:txBody>
      </p:sp>
    </p:spTree>
    <p:extLst>
      <p:ext uri="{BB962C8B-B14F-4D97-AF65-F5344CB8AC3E}">
        <p14:creationId xmlns:p14="http://schemas.microsoft.com/office/powerpoint/2010/main" val="4073380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დააკავშირე ნიმუშის მიხედვით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9340542"/>
              </p:ext>
            </p:extLst>
          </p:nvPr>
        </p:nvGraphicFramePr>
        <p:xfrm>
          <a:off x="1231722" y="2097088"/>
          <a:ext cx="6416499" cy="3276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9656">
                  <a:extLst>
                    <a:ext uri="{9D8B030D-6E8A-4147-A177-3AD203B41FA5}">
                      <a16:colId xmlns:a16="http://schemas.microsoft.com/office/drawing/2014/main" val="2083049656"/>
                    </a:ext>
                  </a:extLst>
                </a:gridCol>
                <a:gridCol w="3256843">
                  <a:extLst>
                    <a:ext uri="{9D8B030D-6E8A-4147-A177-3AD203B41FA5}">
                      <a16:colId xmlns:a16="http://schemas.microsoft.com/office/drawing/2014/main" val="354159893"/>
                    </a:ext>
                  </a:extLst>
                </a:gridCol>
              </a:tblGrid>
              <a:tr h="588653">
                <a:tc>
                  <a:txBody>
                    <a:bodyPr/>
                    <a:lstStyle/>
                    <a:p>
                      <a:r>
                        <a:rPr lang="ka-GE" sz="3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</a:t>
                      </a:r>
                      <a:r>
                        <a:rPr lang="ka-GE" sz="32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მეგაბაიტი</a:t>
                      </a:r>
                      <a:endParaRPr lang="ka-GE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a-GE" sz="3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1024კილობაიტი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2308231"/>
                  </a:ext>
                </a:extLst>
              </a:tr>
              <a:tr h="768052">
                <a:tc>
                  <a:txBody>
                    <a:bodyPr/>
                    <a:lstStyle/>
                    <a:p>
                      <a:r>
                        <a:rPr lang="ka-GE" sz="3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</a:t>
                      </a:r>
                      <a:r>
                        <a:rPr lang="ka-GE" sz="32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კილობაიტი</a:t>
                      </a:r>
                      <a:endParaRPr lang="ka-GE" sz="3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a-GE" sz="3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22466"/>
                  </a:ext>
                </a:extLst>
              </a:tr>
              <a:tr h="588653">
                <a:tc>
                  <a:txBody>
                    <a:bodyPr/>
                    <a:lstStyle/>
                    <a:p>
                      <a:r>
                        <a:rPr lang="ka-GE" sz="3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გიგაბაიტი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a-GE" sz="3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0551047"/>
                  </a:ext>
                </a:extLst>
              </a:tr>
              <a:tr h="742414">
                <a:tc>
                  <a:txBody>
                    <a:bodyPr/>
                    <a:lstStyle/>
                    <a:p>
                      <a:r>
                        <a:rPr lang="ka-GE" sz="3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</a:t>
                      </a:r>
                      <a:r>
                        <a:rPr lang="ka-GE" sz="32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ტერაბაიტი</a:t>
                      </a:r>
                      <a:endParaRPr lang="ka-GE" sz="3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a-GE" sz="3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7721737"/>
                  </a:ext>
                </a:extLst>
              </a:tr>
              <a:tr h="588653">
                <a:tc>
                  <a:txBody>
                    <a:bodyPr/>
                    <a:lstStyle/>
                    <a:p>
                      <a:r>
                        <a:rPr lang="ka-GE" sz="3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ბაიტი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a-GE" sz="3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581175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172646" y="2754488"/>
            <a:ext cx="14430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a-GE" sz="3200" b="1" dirty="0">
                <a:latin typeface="Calibri" panose="020F0502020204030204" pitchFamily="34" charset="0"/>
                <a:cs typeface="Calibri" panose="020F0502020204030204" pitchFamily="34" charset="0"/>
              </a:rPr>
              <a:t>8 ბიტი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138779" y="3290711"/>
            <a:ext cx="22701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ka-G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1024 ბაიტი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138779" y="3863726"/>
            <a:ext cx="30989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ka-G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1024 </a:t>
            </a:r>
            <a:r>
              <a:rPr lang="ka-GE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მეგაბაიტი</a:t>
            </a:r>
            <a:endParaRPr lang="ka-GE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133135" y="4546148"/>
            <a:ext cx="31037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ka-G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1024 გიგაბაიტი</a:t>
            </a:r>
          </a:p>
        </p:txBody>
      </p:sp>
    </p:spTree>
    <p:extLst>
      <p:ext uri="{BB962C8B-B14F-4D97-AF65-F5344CB8AC3E}">
        <p14:creationId xmlns:p14="http://schemas.microsoft.com/office/powerpoint/2010/main" val="3104924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3.7037E-6 L -0.24375 -0.0780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188" y="-39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1.48148E-6 L -0.3026 -0.0583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130" y="-29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44444E-6 L -0.30338 -0.0638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169" y="-3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2.96296E-6 L -0.22956 0.288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84" y="143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323685"/>
            <a:ext cx="9905998" cy="1478570"/>
          </a:xfrm>
        </p:spPr>
        <p:txBody>
          <a:bodyPr/>
          <a:lstStyle/>
          <a:p>
            <a:r>
              <a:rPr lang="ka-G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უპასუხე კითხვებს: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1024291"/>
          </a:xfrm>
        </p:spPr>
        <p:txBody>
          <a:bodyPr>
            <a:noAutofit/>
          </a:bodyPr>
          <a:lstStyle/>
          <a:p>
            <a:r>
              <a:rPr lang="ka-GE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რა სიმბოლოები გამოიყენება კომპიუტერში ინფორმაციის შესანახად?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97412" y="2914031"/>
            <a:ext cx="2075921" cy="1024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a-G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       0 და 1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41412" y="3279421"/>
            <a:ext cx="9905999" cy="1024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a-GE" sz="2800" dirty="0">
                <a:latin typeface="Calibri" panose="020F0502020204030204" pitchFamily="34" charset="0"/>
                <a:cs typeface="Calibri" panose="020F0502020204030204" pitchFamily="34" charset="0"/>
              </a:rPr>
              <a:t>რა არის ინფორმაციის უმცირესი საზომი ერთეული?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215767" y="3791566"/>
            <a:ext cx="3676378" cy="1024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a-G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       1 ბაიტი = 8 ბიტი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141410" y="4450467"/>
            <a:ext cx="9905999" cy="1024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a-GE" sz="2800" dirty="0">
                <a:latin typeface="Calibri" panose="020F0502020204030204" pitchFamily="34" charset="0"/>
                <a:cs typeface="Calibri" panose="020F0502020204030204" pitchFamily="34" charset="0"/>
              </a:rPr>
              <a:t>რომელი უფრო მეტია 1კილობაიტი თუ 1მეგაბაიტი? </a:t>
            </a:r>
            <a:endParaRPr lang="ka-G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064894" y="5109367"/>
            <a:ext cx="2827251" cy="1024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a-GE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ka-G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1  </a:t>
            </a:r>
            <a:r>
              <a:rPr lang="ka-GE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მეგაბაიტი</a:t>
            </a:r>
            <a:endParaRPr lang="ka-G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48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0097" y="1005295"/>
            <a:ext cx="9905999" cy="1498424"/>
          </a:xfrm>
        </p:spPr>
        <p:txBody>
          <a:bodyPr/>
          <a:lstStyle/>
          <a:p>
            <a:r>
              <a:rPr lang="ka-G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ფლეშ ბარათში ეტევა </a:t>
            </a:r>
            <a:r>
              <a:rPr lang="ka-GE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 გიგაბაიტი </a:t>
            </a:r>
            <a:r>
              <a:rPr lang="ka-G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ინფორმაცია. ჩაეტევა თუ არა მასში ფილმი, რომლის ზომაა </a:t>
            </a:r>
            <a:r>
              <a:rPr lang="ka-GE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4000 </a:t>
            </a:r>
            <a:r>
              <a:rPr lang="ka-GE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მეგაბაიტი</a:t>
            </a:r>
            <a:r>
              <a:rPr lang="ka-G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90097" y="2940293"/>
            <a:ext cx="9905999" cy="1498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a-GE" dirty="0">
                <a:latin typeface="Calibri" panose="020F0502020204030204" pitchFamily="34" charset="0"/>
                <a:cs typeface="Calibri" panose="020F0502020204030204" pitchFamily="34" charset="0"/>
              </a:rPr>
              <a:t>ფლეშ ბარათში დარჩენილია 500</a:t>
            </a:r>
            <a:r>
              <a:rPr lang="ka-GE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ka-GE" dirty="0" err="1">
                <a:latin typeface="Calibri" panose="020F0502020204030204" pitchFamily="34" charset="0"/>
                <a:cs typeface="Calibri" panose="020F0502020204030204" pitchFamily="34" charset="0"/>
              </a:rPr>
              <a:t>მეგაბაიტი</a:t>
            </a:r>
            <a:r>
              <a:rPr lang="ka-GE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ka-GE" dirty="0">
                <a:latin typeface="Calibri" panose="020F0502020204030204" pitchFamily="34" charset="0"/>
                <a:cs typeface="Calibri" panose="020F0502020204030204" pitchFamily="34" charset="0"/>
              </a:rPr>
              <a:t>ადგილი, ჩავწერ თუ არა მასში ინფორმაციას რომლის ზომაა 512</a:t>
            </a:r>
            <a:r>
              <a:rPr lang="ka-GE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ka-GE" dirty="0" err="1">
                <a:latin typeface="Calibri" panose="020F0502020204030204" pitchFamily="34" charset="0"/>
                <a:cs typeface="Calibri" panose="020F0502020204030204" pitchFamily="34" charset="0"/>
              </a:rPr>
              <a:t>კილობაიტი</a:t>
            </a:r>
            <a:r>
              <a:rPr lang="ka-GE" dirty="0"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43000" y="4859720"/>
            <a:ext cx="9905999" cy="1498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a-GE" dirty="0">
                <a:latin typeface="Calibri" panose="020F0502020204030204" pitchFamily="34" charset="0"/>
                <a:cs typeface="Calibri" panose="020F0502020204030204" pitchFamily="34" charset="0"/>
              </a:rPr>
              <a:t>სწორია თუ არა: 1 </a:t>
            </a:r>
            <a:r>
              <a:rPr lang="ka-GE" dirty="0" err="1">
                <a:latin typeface="Calibri" panose="020F0502020204030204" pitchFamily="34" charset="0"/>
                <a:cs typeface="Calibri" panose="020F0502020204030204" pitchFamily="34" charset="0"/>
              </a:rPr>
              <a:t>ტერაბაიტი</a:t>
            </a:r>
            <a:r>
              <a:rPr lang="ka-GE" dirty="0">
                <a:latin typeface="Calibri" panose="020F0502020204030204" pitchFamily="34" charset="0"/>
                <a:cs typeface="Calibri" panose="020F0502020204030204" pitchFamily="34" charset="0"/>
              </a:rPr>
              <a:t> &lt; 1მეგაბიტი</a:t>
            </a:r>
          </a:p>
        </p:txBody>
      </p:sp>
      <p:sp>
        <p:nvSpPr>
          <p:cNvPr id="7" name="Rectangle 6"/>
          <p:cNvSpPr/>
          <p:nvPr/>
        </p:nvSpPr>
        <p:spPr>
          <a:xfrm>
            <a:off x="8385592" y="1887112"/>
            <a:ext cx="1557866" cy="63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dirty="0"/>
              <a:t>დიახ</a:t>
            </a:r>
          </a:p>
        </p:txBody>
      </p:sp>
      <p:sp>
        <p:nvSpPr>
          <p:cNvPr id="8" name="Rectangle 7"/>
          <p:cNvSpPr/>
          <p:nvPr/>
        </p:nvSpPr>
        <p:spPr>
          <a:xfrm>
            <a:off x="9013129" y="3674888"/>
            <a:ext cx="1557866" cy="63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dirty="0"/>
              <a:t>დიახ</a:t>
            </a:r>
          </a:p>
        </p:txBody>
      </p:sp>
      <p:sp>
        <p:nvSpPr>
          <p:cNvPr id="9" name="Rectangle 8"/>
          <p:cNvSpPr/>
          <p:nvPr/>
        </p:nvSpPr>
        <p:spPr>
          <a:xfrm>
            <a:off x="8054623" y="4992689"/>
            <a:ext cx="1557866" cy="63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dirty="0"/>
              <a:t>არა</a:t>
            </a:r>
          </a:p>
        </p:txBody>
      </p:sp>
    </p:spTree>
    <p:extLst>
      <p:ext uri="{BB962C8B-B14F-4D97-AF65-F5344CB8AC3E}">
        <p14:creationId xmlns:p14="http://schemas.microsoft.com/office/powerpoint/2010/main" val="2087584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7" grpId="0" animBg="1"/>
      <p:bldP spid="8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FF8A5-1DFE-4B4B-A632-0762F33DC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დავალება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106E21-916A-4EBB-96F6-66534CBDB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მეგობარმა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გთხოვათ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ჩაწეროთ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50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გბ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ზომის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ინფორმაცია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კომპიუტერში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შესაძლებელია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თუ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არა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მისი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ჩაწერა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რატომ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? 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ka-GE" dirty="0">
                <a:latin typeface="Calibri" panose="020F0502020204030204" pitchFamily="34" charset="0"/>
                <a:cs typeface="Calibri" panose="020F0502020204030204" pitchFamily="34" charset="0"/>
              </a:rPr>
              <a:t>კომპიუტერში დარჩენილია ადგილი 50 </a:t>
            </a:r>
            <a:r>
              <a:rPr lang="ka-GE" dirty="0" err="1">
                <a:latin typeface="Calibri" panose="020F0502020204030204" pitchFamily="34" charset="0"/>
                <a:cs typeface="Calibri" panose="020F0502020204030204" pitchFamily="34" charset="0"/>
              </a:rPr>
              <a:t>გბ</a:t>
            </a:r>
            <a:r>
              <a:rPr lang="ka-GE" dirty="0">
                <a:latin typeface="Calibri" panose="020F0502020204030204" pitchFamily="34" charset="0"/>
                <a:cs typeface="Calibri" panose="020F0502020204030204" pitchFamily="34" charset="0"/>
              </a:rPr>
              <a:t> ჩავწერთ თუ არა მასზე ინფორმაციას რომლის ზომაა 5000 მბ? რატომ?</a:t>
            </a:r>
          </a:p>
          <a:p>
            <a:endParaRPr lang="ka-G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ka-GE" dirty="0">
                <a:latin typeface="Calibri" panose="020F0502020204030204" pitchFamily="34" charset="0"/>
                <a:cs typeface="Calibri" panose="020F0502020204030204" pitchFamily="34" charset="0"/>
              </a:rPr>
              <a:t>კომპიუტერში დარჩენილია ადგილი 5 </a:t>
            </a:r>
            <a:r>
              <a:rPr lang="ka-GE" dirty="0" err="1">
                <a:latin typeface="Calibri" panose="020F0502020204030204" pitchFamily="34" charset="0"/>
                <a:cs typeface="Calibri" panose="020F0502020204030204" pitchFamily="34" charset="0"/>
              </a:rPr>
              <a:t>გბ</a:t>
            </a:r>
            <a:r>
              <a:rPr lang="ka-GE" dirty="0">
                <a:latin typeface="Calibri" panose="020F0502020204030204" pitchFamily="34" charset="0"/>
                <a:cs typeface="Calibri" panose="020F0502020204030204" pitchFamily="34" charset="0"/>
              </a:rPr>
              <a:t> ჩავწერთ თუ არა მასზე სამ ფილმს, თუ თითოეულის ზომაა  500 მბ? რატომ?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025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3C55E-4675-4013-B124-AE27F693D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5612" y="2815717"/>
            <a:ext cx="10780776" cy="613283"/>
          </a:xfrm>
        </p:spPr>
        <p:txBody>
          <a:bodyPr/>
          <a:lstStyle/>
          <a:p>
            <a:pPr algn="ctr"/>
            <a:r>
              <a:rPr lang="ka-GE" dirty="0"/>
              <a:t>გმადლობთ ყურადღებისთვის!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518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რა არის ინფორმაცია?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9946606" cy="4195481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ka-GE" sz="2400" dirty="0">
                <a:latin typeface="Calibri" panose="020F0502020204030204" pitchFamily="34" charset="0"/>
                <a:cs typeface="Calibri" panose="020F0502020204030204" pitchFamily="34" charset="0"/>
              </a:rPr>
              <a:t>წიგნის კითხვის, მუსიკის მოსმენის, ტელევიზორის ყურების, სურათების დათვალიერების, საჭმლის გასინჯვის თუ სათამაშოებით თამაშისას შენ იღებ სხვადასხვა სახის ინფორმაციას შესახებ. </a:t>
            </a:r>
          </a:p>
          <a:p>
            <a:pPr marL="0" indent="0">
              <a:lnSpc>
                <a:spcPct val="150000"/>
              </a:lnSpc>
              <a:buNone/>
            </a:pPr>
            <a:endParaRPr lang="ka-GE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ka-GE" sz="2400" dirty="0">
                <a:latin typeface="Calibri" panose="020F0502020204030204" pitchFamily="34" charset="0"/>
                <a:cs typeface="Calibri" panose="020F0502020204030204" pitchFamily="34" charset="0"/>
              </a:rPr>
              <a:t>სიტყვა „ინფორმაცია“ ლათინური ენიდან მოდის და მრავალი მნიშვნელობით გამოიყენება, თუმცა მისი მთავარი მნიშვნელობაა – შეტყობინება, ცნობა რაიმეს შესახებ.</a:t>
            </a:r>
          </a:p>
          <a:p>
            <a:endParaRPr lang="ka-G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C8BAA1-92E9-4329-81C3-5AC2F8D1C3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700654" y="0"/>
            <a:ext cx="3394363" cy="1357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350542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242" y="194733"/>
            <a:ext cx="10772775" cy="1658198"/>
          </a:xfrm>
        </p:spPr>
        <p:txBody>
          <a:bodyPr/>
          <a:lstStyle/>
          <a:p>
            <a:r>
              <a:rPr lang="ka-G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ადამიანი ინფორმაციას აღიქვამს გრძნობის ორგანოებით:</a:t>
            </a:r>
          </a:p>
        </p:txBody>
      </p:sp>
      <p:pic>
        <p:nvPicPr>
          <p:cNvPr id="4" name="სურათი 958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982" y="1731817"/>
            <a:ext cx="9878291" cy="4931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833888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ციფრული ინფორმაცია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1350" y="1964783"/>
            <a:ext cx="6530831" cy="4195481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ka-GE" sz="2400" dirty="0">
                <a:latin typeface="Calibri" panose="020F0502020204030204" pitchFamily="34" charset="0"/>
                <a:cs typeface="Calibri" panose="020F0502020204030204" pitchFamily="34" charset="0"/>
              </a:rPr>
              <a:t>იმ ინფორმაციას, რომელიც კომპიუტერის საშუალებით ვრცელდება, ციფრულ ინფორმაციას უწოდებენ. ციფრული ინფორმაცია შესაძლოა იყოს: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ka-GE" sz="2400" dirty="0">
                <a:latin typeface="Calibri" panose="020F0502020204030204" pitchFamily="34" charset="0"/>
                <a:cs typeface="Calibri" panose="020F0502020204030204" pitchFamily="34" charset="0"/>
              </a:rPr>
              <a:t>ტექსტური; 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ka-GE" sz="2400" dirty="0">
                <a:latin typeface="Calibri" panose="020F0502020204030204" pitchFamily="34" charset="0"/>
                <a:cs typeface="Calibri" panose="020F0502020204030204" pitchFamily="34" charset="0"/>
              </a:rPr>
              <a:t>გრაფიკული; 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ka-GE" sz="2400" dirty="0">
                <a:latin typeface="Calibri" panose="020F0502020204030204" pitchFamily="34" charset="0"/>
                <a:cs typeface="Calibri" panose="020F0502020204030204" pitchFamily="34" charset="0"/>
              </a:rPr>
              <a:t>ვიდეო და </a:t>
            </a:r>
            <a:r>
              <a:rPr lang="ka-G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ა.შ</a:t>
            </a:r>
            <a:r>
              <a:rPr lang="ka-GE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endParaRPr lang="ka-GE" dirty="0"/>
          </a:p>
        </p:txBody>
      </p:sp>
      <p:pic>
        <p:nvPicPr>
          <p:cNvPr id="4" name="Picture Placeholder 7" descr="Picture of a laptop from the top">
            <a:extLst>
              <a:ext uri="{FF2B5EF4-FFF2-40B4-BE49-F238E27FC236}">
                <a16:creationId xmlns:a16="http://schemas.microsoft.com/office/drawing/2014/main" id="{F96BA681-D2AE-44A8-AA73-FFD56AA10B4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17074" y="2157731"/>
            <a:ext cx="3912925" cy="2963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540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სურათი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1817" y="136235"/>
            <a:ext cx="8488507" cy="6597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224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55D9F-CEF5-4B00-9F71-CBDDF66DF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როგორ იზომება ინფორმაცია </a:t>
            </a:r>
            <a:r>
              <a:rPr lang="ka-GE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კომიუტერში</a:t>
            </a:r>
            <a:r>
              <a:rPr lang="ka-G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73713-590F-47E3-AFDF-F4A81BB7D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274" y="2482735"/>
            <a:ext cx="10753725" cy="376618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a-GE" dirty="0">
                <a:latin typeface="Calibri" panose="020F0502020204030204" pitchFamily="34" charset="0"/>
                <a:cs typeface="Calibri" panose="020F0502020204030204" pitchFamily="34" charset="0"/>
              </a:rPr>
              <a:t>კომ­პი­უ­ტერ­ში ჩა­წე­რი­ლი ტექ­ს­ტი, სუ­რა­თი, ვი­დეო და ხმო­ვა­ნი ჩა­ნა­წე­რი – სხვა­დას­ხ­ვა ტი­პის ინ­ფორ­მა­ცი­ა­ა, რო­მე­ლიც კომ­პი­უ­ტერ­ში მის­თ­ვის გა­სა­გებ ენა­ზე, ორი სიმ­ბო­ლოს, 0-ის და 1-ის გა­მო­ყე­ნე­ბით ჩა­ი­წე­რე­ბა.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746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ka-GE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თუ კომპიუტერში მხოლოდ ნულების და ერთების დამახსოვრებაა შესაძლებელი, მაშინ როგორ ჩაიწერება ასოები, სასვენი ნიშნები ან სხვა სიმბოლოები?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ka-GE" dirty="0">
              <a:effectLst/>
            </a:endParaRPr>
          </a:p>
          <a:p>
            <a:pPr marL="0" indent="0" algn="just">
              <a:buNone/>
            </a:pPr>
            <a:r>
              <a:rPr lang="ka-GE" sz="2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როდესაც კლავიატურაზე წერ A სიმბოლოს, კომპიუტერის მეხსიერებაში იწერება მისი შესაბამისი კოდი 0 1 0 0 0 0 0 1. </a:t>
            </a:r>
            <a:endParaRPr lang="ka-GE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ka-GE" sz="2800" dirty="0"/>
          </a:p>
          <a:p>
            <a:endParaRPr lang="ka-GE" dirty="0"/>
          </a:p>
        </p:txBody>
      </p:sp>
      <p:sp>
        <p:nvSpPr>
          <p:cNvPr id="5" name="ქვედა ისარი 241"/>
          <p:cNvSpPr/>
          <p:nvPr/>
        </p:nvSpPr>
        <p:spPr>
          <a:xfrm rot="16200000">
            <a:off x="4235964" y="4304773"/>
            <a:ext cx="517525" cy="5607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ka-GE"/>
          </a:p>
        </p:txBody>
      </p:sp>
      <p:sp>
        <p:nvSpPr>
          <p:cNvPr id="6" name="TextBox 5"/>
          <p:cNvSpPr txBox="1"/>
          <p:nvPr/>
        </p:nvSpPr>
        <p:spPr>
          <a:xfrm>
            <a:off x="3553653" y="4200404"/>
            <a:ext cx="64211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A</a:t>
            </a:r>
            <a:endParaRPr lang="ka-GE" sz="44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5114744" y="4402246"/>
          <a:ext cx="2926080" cy="365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5760">
                  <a:extLst>
                    <a:ext uri="{9D8B030D-6E8A-4147-A177-3AD203B41FA5}">
                      <a16:colId xmlns:a16="http://schemas.microsoft.com/office/drawing/2014/main" val="97216368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3329463939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3195398861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3140716035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11537497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635576656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844179987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1283269123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a-GE" sz="2200">
                          <a:effectLst/>
                        </a:rPr>
                        <a:t>0</a:t>
                      </a:r>
                      <a:endParaRPr lang="ka-G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a-GE" sz="22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ka-G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a-GE" sz="22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ka-G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a-GE" sz="22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ka-G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a-GE" sz="22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ka-G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a-GE" sz="22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ka-G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a-GE" sz="22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ka-G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a-GE" sz="22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ka-G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613349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277008" y="5302198"/>
            <a:ext cx="101451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a-G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კომპიუტერში შეტანილ ნებისმიერი სახის ინფორმაციას კომპიუტერი გადაიყვანს 0-ებში და 1-ებში და ასე ინახავს. </a:t>
            </a:r>
            <a:endParaRPr lang="ka-GE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895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2716" y="311091"/>
            <a:ext cx="9905998" cy="1478570"/>
          </a:xfrm>
        </p:spPr>
        <p:txBody>
          <a:bodyPr/>
          <a:lstStyle/>
          <a:p>
            <a:r>
              <a:rPr lang="ka-G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ორობითი სისტემა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a-GE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ამრიგად, კომპიუტერში ინფორმაციის ჩასაწერად მხოლოდ ორი სიმბოლო </a:t>
            </a:r>
            <a:r>
              <a:rPr lang="ka-GE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 და 1 </a:t>
            </a:r>
            <a:r>
              <a:rPr lang="ka-GE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გამოიყენება. </a:t>
            </a:r>
          </a:p>
          <a:p>
            <a:pPr marL="0" indent="0">
              <a:buNone/>
            </a:pPr>
            <a:endParaRPr lang="ka-GE" sz="3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ka-GE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ინფორმაციის ჩაწერის ასეთ მეთოდს </a:t>
            </a:r>
            <a:r>
              <a:rPr lang="ka-GE" sz="32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ორობით სისტემას </a:t>
            </a:r>
            <a:r>
              <a:rPr lang="ka-GE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ეძახიან. </a:t>
            </a:r>
          </a:p>
        </p:txBody>
      </p:sp>
    </p:spTree>
    <p:extLst>
      <p:ext uri="{BB962C8B-B14F-4D97-AF65-F5344CB8AC3E}">
        <p14:creationId xmlns:p14="http://schemas.microsoft.com/office/powerpoint/2010/main" val="2413758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7"/>
          <p:cNvSpPr>
            <a:spLocks noGrp="1"/>
          </p:cNvSpPr>
          <p:nvPr>
            <p:ph type="body" idx="1"/>
          </p:nvPr>
        </p:nvSpPr>
        <p:spPr>
          <a:xfrm>
            <a:off x="5107032" y="5072778"/>
            <a:ext cx="2782888" cy="596900"/>
          </a:xfr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>
            <a:normAutofit/>
          </a:bodyPr>
          <a:lstStyle/>
          <a:p>
            <a:r>
              <a:rPr lang="ka-GE" b="1" cap="none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1 ბაიტი= 8 ბიტი</a:t>
            </a:r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3"/>
          </p:nvPr>
        </p:nvSpPr>
        <p:spPr>
          <a:xfrm>
            <a:off x="3857753" y="2528510"/>
            <a:ext cx="974397" cy="464665"/>
          </a:xfr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>
            <a:normAutofit/>
          </a:bodyPr>
          <a:lstStyle/>
          <a:p>
            <a:r>
              <a:rPr lang="ka-GE" sz="1800" dirty="0"/>
              <a:t>1 ბიტი</a:t>
            </a:r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/>
          </p:nvPr>
        </p:nvGraphicFramePr>
        <p:xfrm>
          <a:off x="3876584" y="3646356"/>
          <a:ext cx="5243784" cy="7859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473">
                  <a:extLst>
                    <a:ext uri="{9D8B030D-6E8A-4147-A177-3AD203B41FA5}">
                      <a16:colId xmlns:a16="http://schemas.microsoft.com/office/drawing/2014/main" val="608179473"/>
                    </a:ext>
                  </a:extLst>
                </a:gridCol>
                <a:gridCol w="655473">
                  <a:extLst>
                    <a:ext uri="{9D8B030D-6E8A-4147-A177-3AD203B41FA5}">
                      <a16:colId xmlns:a16="http://schemas.microsoft.com/office/drawing/2014/main" val="4159083394"/>
                    </a:ext>
                  </a:extLst>
                </a:gridCol>
                <a:gridCol w="655473">
                  <a:extLst>
                    <a:ext uri="{9D8B030D-6E8A-4147-A177-3AD203B41FA5}">
                      <a16:colId xmlns:a16="http://schemas.microsoft.com/office/drawing/2014/main" val="3545816849"/>
                    </a:ext>
                  </a:extLst>
                </a:gridCol>
                <a:gridCol w="655473">
                  <a:extLst>
                    <a:ext uri="{9D8B030D-6E8A-4147-A177-3AD203B41FA5}">
                      <a16:colId xmlns:a16="http://schemas.microsoft.com/office/drawing/2014/main" val="3857091272"/>
                    </a:ext>
                  </a:extLst>
                </a:gridCol>
                <a:gridCol w="655473">
                  <a:extLst>
                    <a:ext uri="{9D8B030D-6E8A-4147-A177-3AD203B41FA5}">
                      <a16:colId xmlns:a16="http://schemas.microsoft.com/office/drawing/2014/main" val="1721149064"/>
                    </a:ext>
                  </a:extLst>
                </a:gridCol>
                <a:gridCol w="655473">
                  <a:extLst>
                    <a:ext uri="{9D8B030D-6E8A-4147-A177-3AD203B41FA5}">
                      <a16:colId xmlns:a16="http://schemas.microsoft.com/office/drawing/2014/main" val="3447789713"/>
                    </a:ext>
                  </a:extLst>
                </a:gridCol>
                <a:gridCol w="655473">
                  <a:extLst>
                    <a:ext uri="{9D8B030D-6E8A-4147-A177-3AD203B41FA5}">
                      <a16:colId xmlns:a16="http://schemas.microsoft.com/office/drawing/2014/main" val="3656319854"/>
                    </a:ext>
                  </a:extLst>
                </a:gridCol>
                <a:gridCol w="655473">
                  <a:extLst>
                    <a:ext uri="{9D8B030D-6E8A-4147-A177-3AD203B41FA5}">
                      <a16:colId xmlns:a16="http://schemas.microsoft.com/office/drawing/2014/main" val="3183908663"/>
                    </a:ext>
                  </a:extLst>
                </a:gridCol>
              </a:tblGrid>
              <a:tr h="785941">
                <a:tc>
                  <a:txBody>
                    <a:bodyPr/>
                    <a:lstStyle/>
                    <a:p>
                      <a:pPr algn="ctr"/>
                      <a:r>
                        <a:rPr lang="ka-GE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dirty="0"/>
                        <a:t>1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dirty="0"/>
                        <a:t>1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dirty="0"/>
                        <a:t>1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dirty="0"/>
                        <a:t>1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4351241"/>
                  </a:ext>
                </a:extLst>
              </a:tr>
            </a:tbl>
          </a:graphicData>
        </a:graphic>
      </p:graphicFrame>
      <p:sp>
        <p:nvSpPr>
          <p:cNvPr id="30" name="Left Brace 29"/>
          <p:cNvSpPr/>
          <p:nvPr/>
        </p:nvSpPr>
        <p:spPr>
          <a:xfrm rot="16200000">
            <a:off x="6216012" y="2347743"/>
            <a:ext cx="378373" cy="4547480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a-GE"/>
          </a:p>
        </p:txBody>
      </p:sp>
      <p:sp>
        <p:nvSpPr>
          <p:cNvPr id="33" name="Left Brace 32"/>
          <p:cNvSpPr/>
          <p:nvPr/>
        </p:nvSpPr>
        <p:spPr>
          <a:xfrm rot="5400000">
            <a:off x="3894467" y="3015404"/>
            <a:ext cx="572958" cy="608724"/>
          </a:xfrm>
          <a:prstGeom prst="leftBrace">
            <a:avLst>
              <a:gd name="adj1" fmla="val 8333"/>
              <a:gd name="adj2" fmla="val 46533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a-GE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3E59DA1-7AB5-4765-BB0B-172E63342063}"/>
              </a:ext>
            </a:extLst>
          </p:cNvPr>
          <p:cNvSpPr/>
          <p:nvPr/>
        </p:nvSpPr>
        <p:spPr>
          <a:xfrm>
            <a:off x="412766" y="398001"/>
            <a:ext cx="10961816" cy="1697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a-GE" sz="2400" dirty="0">
                <a:latin typeface="Calibri" panose="020F0502020204030204" pitchFamily="34" charset="0"/>
                <a:cs typeface="Calibri" panose="020F0502020204030204" pitchFamily="34" charset="0"/>
              </a:rPr>
              <a:t>კომ­პი­უ­ტე­რის მეხ­სი­ე­რე­ბის იმ ად­გილს, სა­დაც და­მახ­სოვ­რე­ბუ­ლია ნუ­ლი ან ერთი ჰქვია ბიტი (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Bit – binary digit). 1 </a:t>
            </a:r>
            <a:r>
              <a:rPr lang="ka-GE" sz="2400" dirty="0">
                <a:latin typeface="Calibri" panose="020F0502020204030204" pitchFamily="34" charset="0"/>
                <a:cs typeface="Calibri" panose="020F0502020204030204" pitchFamily="34" charset="0"/>
              </a:rPr>
              <a:t>ბი­ტი არის ინ­ფორ­მა­ცი­ის სა­ზო­მი უმ­ცი­რე­სი ერ­თე­უ­ლი, ხოლო ერ­თად აღე­ბულ 8 ბიტს 1 ბაიტს უწო­დე­ბენ.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940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build="p" animBg="1"/>
      <p:bldP spid="28" grpId="0" build="p" animBg="1"/>
      <p:bldP spid="30" grpId="0" animBg="1"/>
      <p:bldP spid="33" grpId="0" animBg="1"/>
    </p:bldLst>
  </p:timing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245</TotalTime>
  <Words>714</Words>
  <Application>Microsoft Office PowerPoint</Application>
  <PresentationFormat>Widescreen</PresentationFormat>
  <Paragraphs>80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Sylfaen</vt:lpstr>
      <vt:lpstr>Times New Roman</vt:lpstr>
      <vt:lpstr>Metropolitan</vt:lpstr>
      <vt:lpstr>რა არის ინფორმაცია   </vt:lpstr>
      <vt:lpstr>რა არის ინფორმაცია?</vt:lpstr>
      <vt:lpstr>ადამიანი ინფორმაციას აღიქვამს გრძნობის ორგანოებით:</vt:lpstr>
      <vt:lpstr>ციფრული ინფორმაცია</vt:lpstr>
      <vt:lpstr>PowerPoint Presentation</vt:lpstr>
      <vt:lpstr>როგორ იზომება ინფორმაცია კომიუტერში?</vt:lpstr>
      <vt:lpstr>თუ კომპიუტერში მხოლოდ ნულების და ერთების დამახსოვრებაა შესაძლებელი, მაშინ როგორ ჩაიწერება ასოები, სასვენი ნიშნები ან სხვა სიმბოლოები?</vt:lpstr>
      <vt:lpstr>ორობითი სისტემა</vt:lpstr>
      <vt:lpstr>PowerPoint Presentation</vt:lpstr>
      <vt:lpstr>ინფორმაციის საზომი ერთეულები</vt:lpstr>
      <vt:lpstr>დააკავშირე ნიმუშის მიხედვით</vt:lpstr>
      <vt:lpstr>უპასუხე კითხვებს:</vt:lpstr>
      <vt:lpstr>PowerPoint Presentation</vt:lpstr>
      <vt:lpstr>დავალება</vt:lpstr>
      <vt:lpstr>გმადლობთ ყურადღებისთვის!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რა არის ინფორმაცია</dc:title>
  <dc:creator>nino</dc:creator>
  <cp:lastModifiedBy>Nino Marghishvili</cp:lastModifiedBy>
  <cp:revision>21</cp:revision>
  <dcterms:created xsi:type="dcterms:W3CDTF">2017-10-30T09:24:12Z</dcterms:created>
  <dcterms:modified xsi:type="dcterms:W3CDTF">2022-10-08T09:15:45Z</dcterms:modified>
</cp:coreProperties>
</file>